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7" r:id="rId2"/>
    <p:sldId id="258" r:id="rId3"/>
    <p:sldId id="259" r:id="rId4"/>
    <p:sldId id="260" r:id="rId5"/>
    <p:sldId id="261" r:id="rId6"/>
    <p:sldId id="262" r:id="rId7"/>
    <p:sldId id="263" r:id="rId8"/>
    <p:sldId id="264" r:id="rId9"/>
    <p:sldId id="300" r:id="rId10"/>
    <p:sldId id="302" r:id="rId11"/>
    <p:sldId id="265" r:id="rId12"/>
    <p:sldId id="299" r:id="rId13"/>
    <p:sldId id="298" r:id="rId14"/>
    <p:sldId id="267" r:id="rId15"/>
    <p:sldId id="271" r:id="rId16"/>
    <p:sldId id="272" r:id="rId17"/>
    <p:sldId id="273" r:id="rId18"/>
    <p:sldId id="283" r:id="rId19"/>
    <p:sldId id="284" r:id="rId20"/>
    <p:sldId id="285" r:id="rId21"/>
    <p:sldId id="286" r:id="rId22"/>
    <p:sldId id="287" r:id="rId23"/>
    <p:sldId id="288" r:id="rId24"/>
    <p:sldId id="289" r:id="rId25"/>
    <p:sldId id="290" r:id="rId26"/>
    <p:sldId id="291" r:id="rId27"/>
    <p:sldId id="292" r:id="rId28"/>
    <p:sldId id="293" r:id="rId29"/>
    <p:sldId id="294" r:id="rId30"/>
    <p:sldId id="295" r:id="rId31"/>
    <p:sldId id="26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1578"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6755A8-E0F0-41A3-9FD1-73DEE56D3788}" type="datetimeFigureOut">
              <a:rPr lang="en-US" smtClean="0"/>
              <a:pPr/>
              <a:t>3/28/2020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3D10BA-300F-4FD1-A9FE-87FAC62B9723}" type="slidenum">
              <a:rPr lang="en-US" smtClean="0"/>
              <a:pPr/>
              <a:t>‹#›</a:t>
            </a:fld>
            <a:endParaRPr lang="en-US"/>
          </a:p>
        </p:txBody>
      </p:sp>
    </p:spTree>
    <p:extLst>
      <p:ext uri="{BB962C8B-B14F-4D97-AF65-F5344CB8AC3E}">
        <p14:creationId xmlns:p14="http://schemas.microsoft.com/office/powerpoint/2010/main" xmlns="" val="228751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B13EA6-E5C6-4311-8217-686FF585908B}" type="datetime1">
              <a:rPr lang="en-US" smtClean="0"/>
              <a:pPr/>
              <a:t>3/28/2020</a:t>
            </a:fld>
            <a:endParaRPr lang="en-US"/>
          </a:p>
        </p:txBody>
      </p:sp>
      <p:sp>
        <p:nvSpPr>
          <p:cNvPr id="5" name="Footer Placeholder 4"/>
          <p:cNvSpPr>
            <a:spLocks noGrp="1"/>
          </p:cNvSpPr>
          <p:nvPr>
            <p:ph type="ftr" sz="quarter" idx="11"/>
          </p:nvPr>
        </p:nvSpPr>
        <p:spPr/>
        <p:txBody>
          <a:bodyPr/>
          <a:lstStyle/>
          <a:p>
            <a:r>
              <a:rPr lang="ar-EG" smtClean="0"/>
              <a:t>أ.د.عزه عبدالله</a:t>
            </a:r>
            <a:endParaRPr lang="en-US"/>
          </a:p>
        </p:txBody>
      </p:sp>
      <p:sp>
        <p:nvSpPr>
          <p:cNvPr id="6" name="Slide Number Placeholder 5"/>
          <p:cNvSpPr>
            <a:spLocks noGrp="1"/>
          </p:cNvSpPr>
          <p:nvPr>
            <p:ph type="sldNum" sz="quarter" idx="12"/>
          </p:nvPr>
        </p:nvSpPr>
        <p:spPr/>
        <p:txBody>
          <a:bodyPr/>
          <a:lstStyle/>
          <a:p>
            <a:fld id="{1ADA4B31-D03F-423D-8CA0-90A2C9BB3AB9}" type="slidenum">
              <a:rPr lang="en-US" smtClean="0"/>
              <a:pPr/>
              <a:t>‹#›</a:t>
            </a:fld>
            <a:endParaRPr lang="en-US"/>
          </a:p>
        </p:txBody>
      </p:sp>
    </p:spTree>
    <p:extLst>
      <p:ext uri="{BB962C8B-B14F-4D97-AF65-F5344CB8AC3E}">
        <p14:creationId xmlns:p14="http://schemas.microsoft.com/office/powerpoint/2010/main" xmlns="" val="3264630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3E6649-1206-4E32-95F4-B469ECE88848}" type="datetime1">
              <a:rPr lang="en-US" smtClean="0"/>
              <a:pPr/>
              <a:t>3/28/2020</a:t>
            </a:fld>
            <a:endParaRPr lang="en-US"/>
          </a:p>
        </p:txBody>
      </p:sp>
      <p:sp>
        <p:nvSpPr>
          <p:cNvPr id="5" name="Footer Placeholder 4"/>
          <p:cNvSpPr>
            <a:spLocks noGrp="1"/>
          </p:cNvSpPr>
          <p:nvPr>
            <p:ph type="ftr" sz="quarter" idx="11"/>
          </p:nvPr>
        </p:nvSpPr>
        <p:spPr/>
        <p:txBody>
          <a:bodyPr/>
          <a:lstStyle/>
          <a:p>
            <a:r>
              <a:rPr lang="ar-EG" smtClean="0"/>
              <a:t>أ.د.عزه عبدالله</a:t>
            </a:r>
            <a:endParaRPr lang="en-US"/>
          </a:p>
        </p:txBody>
      </p:sp>
      <p:sp>
        <p:nvSpPr>
          <p:cNvPr id="6" name="Slide Number Placeholder 5"/>
          <p:cNvSpPr>
            <a:spLocks noGrp="1"/>
          </p:cNvSpPr>
          <p:nvPr>
            <p:ph type="sldNum" sz="quarter" idx="12"/>
          </p:nvPr>
        </p:nvSpPr>
        <p:spPr/>
        <p:txBody>
          <a:bodyPr/>
          <a:lstStyle/>
          <a:p>
            <a:fld id="{1ADA4B31-D03F-423D-8CA0-90A2C9BB3AB9}" type="slidenum">
              <a:rPr lang="en-US" smtClean="0"/>
              <a:pPr/>
              <a:t>‹#›</a:t>
            </a:fld>
            <a:endParaRPr lang="en-US"/>
          </a:p>
        </p:txBody>
      </p:sp>
    </p:spTree>
    <p:extLst>
      <p:ext uri="{BB962C8B-B14F-4D97-AF65-F5344CB8AC3E}">
        <p14:creationId xmlns:p14="http://schemas.microsoft.com/office/powerpoint/2010/main" xmlns="" val="3795714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CE8593-CEB5-4790-8EE8-193BFDA9C4A0}" type="datetime1">
              <a:rPr lang="en-US" smtClean="0"/>
              <a:pPr/>
              <a:t>3/28/2020</a:t>
            </a:fld>
            <a:endParaRPr lang="en-US"/>
          </a:p>
        </p:txBody>
      </p:sp>
      <p:sp>
        <p:nvSpPr>
          <p:cNvPr id="5" name="Footer Placeholder 4"/>
          <p:cNvSpPr>
            <a:spLocks noGrp="1"/>
          </p:cNvSpPr>
          <p:nvPr>
            <p:ph type="ftr" sz="quarter" idx="11"/>
          </p:nvPr>
        </p:nvSpPr>
        <p:spPr/>
        <p:txBody>
          <a:bodyPr/>
          <a:lstStyle/>
          <a:p>
            <a:r>
              <a:rPr lang="ar-EG" smtClean="0"/>
              <a:t>أ.د.عزه عبدالله</a:t>
            </a:r>
            <a:endParaRPr lang="en-US"/>
          </a:p>
        </p:txBody>
      </p:sp>
      <p:sp>
        <p:nvSpPr>
          <p:cNvPr id="6" name="Slide Number Placeholder 5"/>
          <p:cNvSpPr>
            <a:spLocks noGrp="1"/>
          </p:cNvSpPr>
          <p:nvPr>
            <p:ph type="sldNum" sz="quarter" idx="12"/>
          </p:nvPr>
        </p:nvSpPr>
        <p:spPr/>
        <p:txBody>
          <a:bodyPr/>
          <a:lstStyle/>
          <a:p>
            <a:fld id="{1ADA4B31-D03F-423D-8CA0-90A2C9BB3AB9}" type="slidenum">
              <a:rPr lang="en-US" smtClean="0"/>
              <a:pPr/>
              <a:t>‹#›</a:t>
            </a:fld>
            <a:endParaRPr lang="en-US"/>
          </a:p>
        </p:txBody>
      </p:sp>
    </p:spTree>
    <p:extLst>
      <p:ext uri="{BB962C8B-B14F-4D97-AF65-F5344CB8AC3E}">
        <p14:creationId xmlns:p14="http://schemas.microsoft.com/office/powerpoint/2010/main" xmlns="" val="2573070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16C941-F353-4420-8B26-07F62AE4BF5B}" type="datetime1">
              <a:rPr lang="en-US" smtClean="0"/>
              <a:pPr/>
              <a:t>3/28/2020</a:t>
            </a:fld>
            <a:endParaRPr lang="en-US"/>
          </a:p>
        </p:txBody>
      </p:sp>
      <p:sp>
        <p:nvSpPr>
          <p:cNvPr id="5" name="Footer Placeholder 4"/>
          <p:cNvSpPr>
            <a:spLocks noGrp="1"/>
          </p:cNvSpPr>
          <p:nvPr>
            <p:ph type="ftr" sz="quarter" idx="11"/>
          </p:nvPr>
        </p:nvSpPr>
        <p:spPr/>
        <p:txBody>
          <a:bodyPr/>
          <a:lstStyle/>
          <a:p>
            <a:r>
              <a:rPr lang="ar-EG" smtClean="0"/>
              <a:t>أ.د.عزه عبدالله</a:t>
            </a:r>
            <a:endParaRPr lang="en-US"/>
          </a:p>
        </p:txBody>
      </p:sp>
      <p:sp>
        <p:nvSpPr>
          <p:cNvPr id="6" name="Slide Number Placeholder 5"/>
          <p:cNvSpPr>
            <a:spLocks noGrp="1"/>
          </p:cNvSpPr>
          <p:nvPr>
            <p:ph type="sldNum" sz="quarter" idx="12"/>
          </p:nvPr>
        </p:nvSpPr>
        <p:spPr/>
        <p:txBody>
          <a:bodyPr/>
          <a:lstStyle/>
          <a:p>
            <a:fld id="{1ADA4B31-D03F-423D-8CA0-90A2C9BB3AB9}" type="slidenum">
              <a:rPr lang="en-US" smtClean="0"/>
              <a:pPr/>
              <a:t>‹#›</a:t>
            </a:fld>
            <a:endParaRPr lang="en-US"/>
          </a:p>
        </p:txBody>
      </p:sp>
    </p:spTree>
    <p:extLst>
      <p:ext uri="{BB962C8B-B14F-4D97-AF65-F5344CB8AC3E}">
        <p14:creationId xmlns:p14="http://schemas.microsoft.com/office/powerpoint/2010/main" xmlns="" val="1618734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609AD1-FE7D-42FB-A39B-C99DB08E9A97}" type="datetime1">
              <a:rPr lang="en-US" smtClean="0"/>
              <a:pPr/>
              <a:t>3/28/2020</a:t>
            </a:fld>
            <a:endParaRPr lang="en-US"/>
          </a:p>
        </p:txBody>
      </p:sp>
      <p:sp>
        <p:nvSpPr>
          <p:cNvPr id="5" name="Footer Placeholder 4"/>
          <p:cNvSpPr>
            <a:spLocks noGrp="1"/>
          </p:cNvSpPr>
          <p:nvPr>
            <p:ph type="ftr" sz="quarter" idx="11"/>
          </p:nvPr>
        </p:nvSpPr>
        <p:spPr/>
        <p:txBody>
          <a:bodyPr/>
          <a:lstStyle/>
          <a:p>
            <a:r>
              <a:rPr lang="ar-EG" smtClean="0"/>
              <a:t>أ.د.عزه عبدالله</a:t>
            </a:r>
            <a:endParaRPr lang="en-US"/>
          </a:p>
        </p:txBody>
      </p:sp>
      <p:sp>
        <p:nvSpPr>
          <p:cNvPr id="6" name="Slide Number Placeholder 5"/>
          <p:cNvSpPr>
            <a:spLocks noGrp="1"/>
          </p:cNvSpPr>
          <p:nvPr>
            <p:ph type="sldNum" sz="quarter" idx="12"/>
          </p:nvPr>
        </p:nvSpPr>
        <p:spPr/>
        <p:txBody>
          <a:bodyPr/>
          <a:lstStyle/>
          <a:p>
            <a:fld id="{1ADA4B31-D03F-423D-8CA0-90A2C9BB3AB9}" type="slidenum">
              <a:rPr lang="en-US" smtClean="0"/>
              <a:pPr/>
              <a:t>‹#›</a:t>
            </a:fld>
            <a:endParaRPr lang="en-US"/>
          </a:p>
        </p:txBody>
      </p:sp>
    </p:spTree>
    <p:extLst>
      <p:ext uri="{BB962C8B-B14F-4D97-AF65-F5344CB8AC3E}">
        <p14:creationId xmlns:p14="http://schemas.microsoft.com/office/powerpoint/2010/main" xmlns="" val="2905240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9AF1C2-E207-4B24-8F9D-3F7EFEB3B210}" type="datetime1">
              <a:rPr lang="en-US" smtClean="0"/>
              <a:pPr/>
              <a:t>3/28/2020</a:t>
            </a:fld>
            <a:endParaRPr lang="en-US"/>
          </a:p>
        </p:txBody>
      </p:sp>
      <p:sp>
        <p:nvSpPr>
          <p:cNvPr id="6" name="Footer Placeholder 5"/>
          <p:cNvSpPr>
            <a:spLocks noGrp="1"/>
          </p:cNvSpPr>
          <p:nvPr>
            <p:ph type="ftr" sz="quarter" idx="11"/>
          </p:nvPr>
        </p:nvSpPr>
        <p:spPr/>
        <p:txBody>
          <a:bodyPr/>
          <a:lstStyle/>
          <a:p>
            <a:r>
              <a:rPr lang="ar-EG" smtClean="0"/>
              <a:t>أ.د.عزه عبدالله</a:t>
            </a:r>
            <a:endParaRPr lang="en-US"/>
          </a:p>
        </p:txBody>
      </p:sp>
      <p:sp>
        <p:nvSpPr>
          <p:cNvPr id="7" name="Slide Number Placeholder 6"/>
          <p:cNvSpPr>
            <a:spLocks noGrp="1"/>
          </p:cNvSpPr>
          <p:nvPr>
            <p:ph type="sldNum" sz="quarter" idx="12"/>
          </p:nvPr>
        </p:nvSpPr>
        <p:spPr/>
        <p:txBody>
          <a:bodyPr/>
          <a:lstStyle/>
          <a:p>
            <a:fld id="{1ADA4B31-D03F-423D-8CA0-90A2C9BB3AB9}" type="slidenum">
              <a:rPr lang="en-US" smtClean="0"/>
              <a:pPr/>
              <a:t>‹#›</a:t>
            </a:fld>
            <a:endParaRPr lang="en-US"/>
          </a:p>
        </p:txBody>
      </p:sp>
    </p:spTree>
    <p:extLst>
      <p:ext uri="{BB962C8B-B14F-4D97-AF65-F5344CB8AC3E}">
        <p14:creationId xmlns:p14="http://schemas.microsoft.com/office/powerpoint/2010/main" xmlns="" val="3238550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CE819C-080A-4EFA-B861-D30D8602D4A3}" type="datetime1">
              <a:rPr lang="en-US" smtClean="0"/>
              <a:pPr/>
              <a:t>3/28/2020</a:t>
            </a:fld>
            <a:endParaRPr lang="en-US"/>
          </a:p>
        </p:txBody>
      </p:sp>
      <p:sp>
        <p:nvSpPr>
          <p:cNvPr id="8" name="Footer Placeholder 7"/>
          <p:cNvSpPr>
            <a:spLocks noGrp="1"/>
          </p:cNvSpPr>
          <p:nvPr>
            <p:ph type="ftr" sz="quarter" idx="11"/>
          </p:nvPr>
        </p:nvSpPr>
        <p:spPr/>
        <p:txBody>
          <a:bodyPr/>
          <a:lstStyle/>
          <a:p>
            <a:r>
              <a:rPr lang="ar-EG" smtClean="0"/>
              <a:t>أ.د.عزه عبدالله</a:t>
            </a:r>
            <a:endParaRPr lang="en-US"/>
          </a:p>
        </p:txBody>
      </p:sp>
      <p:sp>
        <p:nvSpPr>
          <p:cNvPr id="9" name="Slide Number Placeholder 8"/>
          <p:cNvSpPr>
            <a:spLocks noGrp="1"/>
          </p:cNvSpPr>
          <p:nvPr>
            <p:ph type="sldNum" sz="quarter" idx="12"/>
          </p:nvPr>
        </p:nvSpPr>
        <p:spPr/>
        <p:txBody>
          <a:bodyPr/>
          <a:lstStyle/>
          <a:p>
            <a:fld id="{1ADA4B31-D03F-423D-8CA0-90A2C9BB3AB9}" type="slidenum">
              <a:rPr lang="en-US" smtClean="0"/>
              <a:pPr/>
              <a:t>‹#›</a:t>
            </a:fld>
            <a:endParaRPr lang="en-US"/>
          </a:p>
        </p:txBody>
      </p:sp>
    </p:spTree>
    <p:extLst>
      <p:ext uri="{BB962C8B-B14F-4D97-AF65-F5344CB8AC3E}">
        <p14:creationId xmlns:p14="http://schemas.microsoft.com/office/powerpoint/2010/main" xmlns="" val="3158367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50DCF2-7C65-49D6-B2E6-CDFBCF51AEA3}" type="datetime1">
              <a:rPr lang="en-US" smtClean="0"/>
              <a:pPr/>
              <a:t>3/28/2020</a:t>
            </a:fld>
            <a:endParaRPr lang="en-US"/>
          </a:p>
        </p:txBody>
      </p:sp>
      <p:sp>
        <p:nvSpPr>
          <p:cNvPr id="4" name="Footer Placeholder 3"/>
          <p:cNvSpPr>
            <a:spLocks noGrp="1"/>
          </p:cNvSpPr>
          <p:nvPr>
            <p:ph type="ftr" sz="quarter" idx="11"/>
          </p:nvPr>
        </p:nvSpPr>
        <p:spPr/>
        <p:txBody>
          <a:bodyPr/>
          <a:lstStyle/>
          <a:p>
            <a:r>
              <a:rPr lang="ar-EG" smtClean="0"/>
              <a:t>أ.د.عزه عبدالله</a:t>
            </a:r>
            <a:endParaRPr lang="en-US"/>
          </a:p>
        </p:txBody>
      </p:sp>
      <p:sp>
        <p:nvSpPr>
          <p:cNvPr id="5" name="Slide Number Placeholder 4"/>
          <p:cNvSpPr>
            <a:spLocks noGrp="1"/>
          </p:cNvSpPr>
          <p:nvPr>
            <p:ph type="sldNum" sz="quarter" idx="12"/>
          </p:nvPr>
        </p:nvSpPr>
        <p:spPr/>
        <p:txBody>
          <a:bodyPr/>
          <a:lstStyle/>
          <a:p>
            <a:fld id="{1ADA4B31-D03F-423D-8CA0-90A2C9BB3AB9}" type="slidenum">
              <a:rPr lang="en-US" smtClean="0"/>
              <a:pPr/>
              <a:t>‹#›</a:t>
            </a:fld>
            <a:endParaRPr lang="en-US"/>
          </a:p>
        </p:txBody>
      </p:sp>
    </p:spTree>
    <p:extLst>
      <p:ext uri="{BB962C8B-B14F-4D97-AF65-F5344CB8AC3E}">
        <p14:creationId xmlns:p14="http://schemas.microsoft.com/office/powerpoint/2010/main" xmlns="" val="1123197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11521D-53D9-472B-87CD-554AD46DE8C6}" type="datetime1">
              <a:rPr lang="en-US" smtClean="0"/>
              <a:pPr/>
              <a:t>3/28/2020</a:t>
            </a:fld>
            <a:endParaRPr lang="en-US"/>
          </a:p>
        </p:txBody>
      </p:sp>
      <p:sp>
        <p:nvSpPr>
          <p:cNvPr id="3" name="Footer Placeholder 2"/>
          <p:cNvSpPr>
            <a:spLocks noGrp="1"/>
          </p:cNvSpPr>
          <p:nvPr>
            <p:ph type="ftr" sz="quarter" idx="11"/>
          </p:nvPr>
        </p:nvSpPr>
        <p:spPr/>
        <p:txBody>
          <a:bodyPr/>
          <a:lstStyle/>
          <a:p>
            <a:r>
              <a:rPr lang="ar-EG" smtClean="0"/>
              <a:t>أ.د.عزه عبدالله</a:t>
            </a:r>
            <a:endParaRPr lang="en-US"/>
          </a:p>
        </p:txBody>
      </p:sp>
      <p:sp>
        <p:nvSpPr>
          <p:cNvPr id="4" name="Slide Number Placeholder 3"/>
          <p:cNvSpPr>
            <a:spLocks noGrp="1"/>
          </p:cNvSpPr>
          <p:nvPr>
            <p:ph type="sldNum" sz="quarter" idx="12"/>
          </p:nvPr>
        </p:nvSpPr>
        <p:spPr/>
        <p:txBody>
          <a:bodyPr/>
          <a:lstStyle/>
          <a:p>
            <a:fld id="{1ADA4B31-D03F-423D-8CA0-90A2C9BB3AB9}" type="slidenum">
              <a:rPr lang="en-US" smtClean="0"/>
              <a:pPr/>
              <a:t>‹#›</a:t>
            </a:fld>
            <a:endParaRPr lang="en-US"/>
          </a:p>
        </p:txBody>
      </p:sp>
    </p:spTree>
    <p:extLst>
      <p:ext uri="{BB962C8B-B14F-4D97-AF65-F5344CB8AC3E}">
        <p14:creationId xmlns:p14="http://schemas.microsoft.com/office/powerpoint/2010/main" xmlns="" val="3792202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CBF8C0-34C9-4C9C-86A9-AE078F0181DA}" type="datetime1">
              <a:rPr lang="en-US" smtClean="0"/>
              <a:pPr/>
              <a:t>3/28/2020</a:t>
            </a:fld>
            <a:endParaRPr lang="en-US"/>
          </a:p>
        </p:txBody>
      </p:sp>
      <p:sp>
        <p:nvSpPr>
          <p:cNvPr id="6" name="Footer Placeholder 5"/>
          <p:cNvSpPr>
            <a:spLocks noGrp="1"/>
          </p:cNvSpPr>
          <p:nvPr>
            <p:ph type="ftr" sz="quarter" idx="11"/>
          </p:nvPr>
        </p:nvSpPr>
        <p:spPr/>
        <p:txBody>
          <a:bodyPr/>
          <a:lstStyle/>
          <a:p>
            <a:r>
              <a:rPr lang="ar-EG" smtClean="0"/>
              <a:t>أ.د.عزه عبدالله</a:t>
            </a:r>
            <a:endParaRPr lang="en-US"/>
          </a:p>
        </p:txBody>
      </p:sp>
      <p:sp>
        <p:nvSpPr>
          <p:cNvPr id="7" name="Slide Number Placeholder 6"/>
          <p:cNvSpPr>
            <a:spLocks noGrp="1"/>
          </p:cNvSpPr>
          <p:nvPr>
            <p:ph type="sldNum" sz="quarter" idx="12"/>
          </p:nvPr>
        </p:nvSpPr>
        <p:spPr/>
        <p:txBody>
          <a:bodyPr/>
          <a:lstStyle/>
          <a:p>
            <a:fld id="{1ADA4B31-D03F-423D-8CA0-90A2C9BB3AB9}" type="slidenum">
              <a:rPr lang="en-US" smtClean="0"/>
              <a:pPr/>
              <a:t>‹#›</a:t>
            </a:fld>
            <a:endParaRPr lang="en-US"/>
          </a:p>
        </p:txBody>
      </p:sp>
    </p:spTree>
    <p:extLst>
      <p:ext uri="{BB962C8B-B14F-4D97-AF65-F5344CB8AC3E}">
        <p14:creationId xmlns:p14="http://schemas.microsoft.com/office/powerpoint/2010/main" xmlns="" val="2771859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A0878A-1E74-47E0-BE02-68B67C4DFB06}" type="datetime1">
              <a:rPr lang="en-US" smtClean="0"/>
              <a:pPr/>
              <a:t>3/28/2020</a:t>
            </a:fld>
            <a:endParaRPr lang="en-US"/>
          </a:p>
        </p:txBody>
      </p:sp>
      <p:sp>
        <p:nvSpPr>
          <p:cNvPr id="6" name="Footer Placeholder 5"/>
          <p:cNvSpPr>
            <a:spLocks noGrp="1"/>
          </p:cNvSpPr>
          <p:nvPr>
            <p:ph type="ftr" sz="quarter" idx="11"/>
          </p:nvPr>
        </p:nvSpPr>
        <p:spPr/>
        <p:txBody>
          <a:bodyPr/>
          <a:lstStyle/>
          <a:p>
            <a:r>
              <a:rPr lang="ar-EG" smtClean="0"/>
              <a:t>أ.د.عزه عبدالله</a:t>
            </a:r>
            <a:endParaRPr lang="en-US"/>
          </a:p>
        </p:txBody>
      </p:sp>
      <p:sp>
        <p:nvSpPr>
          <p:cNvPr id="7" name="Slide Number Placeholder 6"/>
          <p:cNvSpPr>
            <a:spLocks noGrp="1"/>
          </p:cNvSpPr>
          <p:nvPr>
            <p:ph type="sldNum" sz="quarter" idx="12"/>
          </p:nvPr>
        </p:nvSpPr>
        <p:spPr/>
        <p:txBody>
          <a:bodyPr/>
          <a:lstStyle/>
          <a:p>
            <a:fld id="{1ADA4B31-D03F-423D-8CA0-90A2C9BB3AB9}" type="slidenum">
              <a:rPr lang="en-US" smtClean="0"/>
              <a:pPr/>
              <a:t>‹#›</a:t>
            </a:fld>
            <a:endParaRPr lang="en-US"/>
          </a:p>
        </p:txBody>
      </p:sp>
    </p:spTree>
    <p:extLst>
      <p:ext uri="{BB962C8B-B14F-4D97-AF65-F5344CB8AC3E}">
        <p14:creationId xmlns:p14="http://schemas.microsoft.com/office/powerpoint/2010/main" xmlns="" val="1659921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37235C-4933-4259-BF1C-CAA7510CD908}" type="datetime1">
              <a:rPr lang="en-US" smtClean="0"/>
              <a:pPr/>
              <a:t>3/28/2020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ar-EG" smtClean="0"/>
              <a:t>أ.د.عزه عبدالله</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DA4B31-D03F-423D-8CA0-90A2C9BB3AB9}" type="slidenum">
              <a:rPr lang="en-US" smtClean="0"/>
              <a:pPr/>
              <a:t>‹#›</a:t>
            </a:fld>
            <a:endParaRPr lang="en-US"/>
          </a:p>
        </p:txBody>
      </p:sp>
    </p:spTree>
    <p:extLst>
      <p:ext uri="{BB962C8B-B14F-4D97-AF65-F5344CB8AC3E}">
        <p14:creationId xmlns:p14="http://schemas.microsoft.com/office/powerpoint/2010/main" xmlns="" val="2674692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en.wikipedia.org/wiki/File:Barchan.jpg" TargetMode="External"/><Relationship Id="rId1" Type="http://schemas.openxmlformats.org/officeDocument/2006/relationships/slideLayout" Target="../slideLayouts/slideLayout7.xml"/><Relationship Id="rId4" Type="http://schemas.openxmlformats.org/officeDocument/2006/relationships/image" Target="http://upload.wikimedia.org/wikipedia/commons/3/33/Barchan.jp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92886" y="4122350"/>
            <a:ext cx="7704856" cy="1692771"/>
          </a:xfrm>
          <a:prstGeom prst="rect">
            <a:avLst/>
          </a:prstGeom>
          <a:noFill/>
        </p:spPr>
        <p:txBody>
          <a:bodyPr wrap="square" lIns="91440" tIns="45720" rIns="91440" bIns="45720">
            <a:spAutoFit/>
          </a:bodyPr>
          <a:lstStyle/>
          <a:p>
            <a:pPr algn="ctr"/>
            <a:r>
              <a:rPr lang="ar-EG" sz="36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أ.د./عزة عبدالله</a:t>
            </a:r>
          </a:p>
          <a:p>
            <a:pPr algn="ctr" rtl="1"/>
            <a:r>
              <a:rPr lang="ar-EG" sz="3600" b="1"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 </a:t>
            </a:r>
            <a:r>
              <a:rPr lang="ar-EG" sz="3200" b="1"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أستاذ </a:t>
            </a:r>
            <a:r>
              <a:rPr lang="ar-EG" sz="3200" b="1"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الجغرافيا </a:t>
            </a:r>
            <a:r>
              <a:rPr lang="ar-EG" sz="3200" b="1"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الطبيعية - </a:t>
            </a:r>
            <a:r>
              <a:rPr lang="ar-EG" sz="3200" b="1" cap="none" spc="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كلية </a:t>
            </a:r>
            <a:r>
              <a:rPr lang="ar-EG" sz="32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الآداب </a:t>
            </a:r>
            <a:r>
              <a:rPr lang="ar-EG" sz="3200" b="1" cap="none" spc="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جامعة بنها</a:t>
            </a:r>
          </a:p>
          <a:p>
            <a:pPr algn="ctr" rtl="1"/>
            <a:r>
              <a:rPr lang="en-US" sz="32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Azza.Abdallah@fart.bu.edu.eg</a:t>
            </a:r>
            <a:endParaRPr lang="en-US" sz="32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ndParaRPr>
          </a:p>
        </p:txBody>
      </p:sp>
      <p:sp>
        <p:nvSpPr>
          <p:cNvPr id="7" name="Rectangle 6"/>
          <p:cNvSpPr/>
          <p:nvPr/>
        </p:nvSpPr>
        <p:spPr>
          <a:xfrm>
            <a:off x="1794837" y="1187884"/>
            <a:ext cx="5513048" cy="1077218"/>
          </a:xfrm>
          <a:prstGeom prst="rect">
            <a:avLst/>
          </a:prstGeom>
          <a:noFill/>
        </p:spPr>
        <p:txBody>
          <a:bodyPr wrap="none" lIns="91440" tIns="45720" rIns="91440" bIns="45720">
            <a:spAutoFit/>
          </a:bodyPr>
          <a:lstStyle/>
          <a:p>
            <a:pPr algn="ctr"/>
            <a:r>
              <a:rPr lang="ar-EG" sz="3200" b="1" cap="none" spc="0"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قسم الجغرافيا ونظم المعلومات الجغرافيه</a:t>
            </a:r>
          </a:p>
          <a:p>
            <a:pPr algn="ctr"/>
            <a:r>
              <a:rPr lang="ar-EG" sz="3200" b="1" cap="none" spc="0"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ماجستير الجغرافيا الطبيعيه</a:t>
            </a:r>
            <a:endParaRPr lang="en-US" sz="3200" b="1" cap="none" spc="0"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p:txBody>
      </p:sp>
      <p:sp>
        <p:nvSpPr>
          <p:cNvPr id="8" name="Rectangle 7"/>
          <p:cNvSpPr/>
          <p:nvPr/>
        </p:nvSpPr>
        <p:spPr>
          <a:xfrm>
            <a:off x="2429622" y="3284984"/>
            <a:ext cx="4631396" cy="646331"/>
          </a:xfrm>
          <a:prstGeom prst="rect">
            <a:avLst/>
          </a:prstGeom>
          <a:noFill/>
        </p:spPr>
        <p:txBody>
          <a:bodyPr wrap="none" lIns="91440" tIns="45720" rIns="91440" bIns="45720">
            <a:spAutoFit/>
          </a:bodyPr>
          <a:lstStyle/>
          <a:p>
            <a:pPr algn="ctr"/>
            <a:r>
              <a:rPr lang="ar-EG" sz="36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(5) التعريه الريحيه ومشاكلها</a:t>
            </a:r>
            <a:endParaRPr lang="en-US" sz="36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0" name="Slide Number Placeholder 9"/>
          <p:cNvSpPr>
            <a:spLocks noGrp="1"/>
          </p:cNvSpPr>
          <p:nvPr>
            <p:ph type="sldNum" sz="quarter" idx="12"/>
          </p:nvPr>
        </p:nvSpPr>
        <p:spPr/>
        <p:txBody>
          <a:bodyPr/>
          <a:lstStyle/>
          <a:p>
            <a:fld id="{F4DB8EF6-CF34-4EA4-9CF7-675B5B0F965A}" type="slidenum">
              <a:rPr lang="en-US" smtClean="0"/>
              <a:pPr/>
              <a:t>1</a:t>
            </a:fld>
            <a:endParaRPr lang="en-US"/>
          </a:p>
        </p:txBody>
      </p:sp>
      <p:sp>
        <p:nvSpPr>
          <p:cNvPr id="2" name="Rectangle 1"/>
          <p:cNvSpPr/>
          <p:nvPr/>
        </p:nvSpPr>
        <p:spPr>
          <a:xfrm>
            <a:off x="2840430" y="2420888"/>
            <a:ext cx="3401893" cy="584775"/>
          </a:xfrm>
          <a:prstGeom prst="rect">
            <a:avLst/>
          </a:prstGeom>
        </p:spPr>
        <p:txBody>
          <a:bodyPr wrap="none">
            <a:spAutoFit/>
          </a:bodyPr>
          <a:lstStyle/>
          <a:p>
            <a:pPr algn="ctr" rtl="1"/>
            <a:r>
              <a:rPr lang="ar-EG" sz="32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جيومورفولوجيه تطبيقيه</a:t>
            </a:r>
            <a:endParaRPr lang="en-US" sz="32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xmlns="" val="417259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395536" y="364014"/>
            <a:ext cx="8568952" cy="6278642"/>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EG" sz="24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تصنيف </a:t>
            </a:r>
            <a:r>
              <a:rPr kumimoji="0" lang="ar-EG" sz="2400" b="1" i="0" u="sng"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الكثبان وفقاً للحركة (النشــــــاط ):</a:t>
            </a:r>
            <a:endParaRPr kumimoji="0" lang="en-US" sz="2400" b="1" i="0" u="sng"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r>
            <a:b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br>
            <a:r>
              <a:rPr kumimoji="0" lang="ar-EG"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١.</a:t>
            </a:r>
            <a:r>
              <a:rPr kumimoji="0" lang="ar-EG" sz="2400" b="1" i="0" u="sng"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كثبان نشطة :</a:t>
            </a:r>
            <a:endParaRPr kumimoji="0" lang="en-US" sz="2400" b="1" i="0" u="sng"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وهى الأكثر شيوعا فى الشمال الأفريقي نظرا لندرة الأمطار والعمق الكبير للماء الأرضى وتكاد تخلو من الغطاء النباتى</a:t>
            </a:r>
            <a:r>
              <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p>
          <a:p>
            <a:pPr marL="0" marR="0" lvl="0" indent="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٢</a:t>
            </a:r>
            <a:r>
              <a:rPr kumimoji="0" lang="en-US" sz="2400" b="1" i="0" u="sng"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r>
              <a:rPr kumimoji="0" lang="ar-EG" sz="2400" b="1" i="0" u="sng"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كثبان شبه نشطة</a:t>
            </a:r>
            <a:r>
              <a:rPr kumimoji="0" lang="en-US" sz="2400" b="1" i="0" u="sng"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p>
          <a:p>
            <a:pPr marL="0" marR="0" lvl="0" indent="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محدودة التوزيع تنتشر فى بعض المنخفضات حيث مستوى الماء الأرضى قريب كما هو فى واحة المغرة بالجزء الشرقى من منخفض القطارة.</a:t>
            </a:r>
            <a:endParaRPr kumimoji="0" lang="en-US"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3.</a:t>
            </a:r>
            <a:r>
              <a:rPr kumimoji="0" lang="ar-EG" sz="2400" b="1" i="0" u="sng"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كثبان قديمة غير نشطة:</a:t>
            </a:r>
            <a:endParaRPr kumimoji="0" lang="en-US" sz="2400" b="1" i="0" u="sng"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a:ln w="12700">
                  <a:solidFill>
                    <a:schemeClr val="tx2">
                      <a:satMod val="155000"/>
                    </a:schemeClr>
                  </a:solidFill>
                  <a:prstDash val="solid"/>
                </a:ln>
                <a:solidFill>
                  <a:srgbClr val="660066"/>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وتوجد فى الساحل الشمالى لسيناء وتتخذ أشكال متعددة مثل البرخان، والكثبان العرضية ، وهى ذات سطح ممهد تنمو عليه النباتات، تتراوح ارتفاع الكثبان القديمة ما بين 10م و20م، وتتخذ محاور هذه الكثبان اتجاهات متعددة مثل محور شرقى غربى، وشمالى شرقى جنوبى غربى، ويدل هذا على أن اتجاه الرياح التى كونت هذه الكثبان القديمة تختلف عن الاتجاهات الحالية للرياح. وتتكون الكثبان القديمة من رمال يتراوح حجمها بين المتوسط والخشن. </a:t>
            </a:r>
          </a:p>
          <a:p>
            <a:pPr marL="0" marR="0" lvl="0" indent="457200" algn="just" defTabSz="914400" rtl="1" eaLnBrk="0" fontAlgn="base" latinLnBrk="0" hangingPunct="0">
              <a:lnSpc>
                <a:spcPct val="100000"/>
              </a:lnSpc>
              <a:spcBef>
                <a:spcPct val="0"/>
              </a:spcBef>
              <a:spcAft>
                <a:spcPct val="0"/>
              </a:spcAft>
              <a:buClrTx/>
              <a:buSzTx/>
              <a:buFontTx/>
              <a:buNone/>
              <a:tabLst/>
            </a:pPr>
            <a:r>
              <a:rPr lang="ar-EG" sz="2400" b="1"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تم تكوين الكثبان القديمه فى عصر البليستوسين.</a:t>
            </a:r>
            <a:endPar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0438969-D4AE-4934-A7E1-B5AB2B8D75EC}" type="slidenum">
              <a:rPr lang="en-US" smtClean="0"/>
              <a:pPr/>
              <a:t>10</a:t>
            </a:fld>
            <a:endParaRPr lang="en-US"/>
          </a:p>
        </p:txBody>
      </p:sp>
    </p:spTree>
    <p:extLst>
      <p:ext uri="{BB962C8B-B14F-4D97-AF65-F5344CB8AC3E}">
        <p14:creationId xmlns:p14="http://schemas.microsoft.com/office/powerpoint/2010/main" xmlns="" val="718856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E659580-68B4-4E55-93BE-0858249AC60F}" type="slidenum">
              <a:rPr lang="en-US" smtClean="0"/>
              <a:pPr/>
              <a:t>11</a:t>
            </a:fld>
            <a:endParaRPr lang="en-US"/>
          </a:p>
        </p:txBody>
      </p:sp>
      <p:sp>
        <p:nvSpPr>
          <p:cNvPr id="4" name="Rectangle 3"/>
          <p:cNvSpPr/>
          <p:nvPr/>
        </p:nvSpPr>
        <p:spPr>
          <a:xfrm>
            <a:off x="3851920" y="1124744"/>
            <a:ext cx="4572000" cy="5262979"/>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lvl="0" algn="just" rtl="1"/>
            <a:r>
              <a:rPr lang="ar-SA"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الكثبان الهلالية </a:t>
            </a:r>
            <a:r>
              <a:rPr lang="en-US"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en-US" sz="2400" b="1" u="sng" dirty="0" err="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Cresentic</a:t>
            </a:r>
            <a:r>
              <a:rPr lang="en-US"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Dunes   or  </a:t>
            </a:r>
            <a:r>
              <a:rPr lang="en-US" sz="2400" b="1" u="sng" dirty="0" err="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Barchan</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هو </a:t>
            </a:r>
            <a:r>
              <a:rPr lang="ar-SA" sz="2400" b="1"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كثيب هلالي الشكل يتميز بوجود طرفين يمتدان في اتجاه الرياح وواجهة الكثيب مقعرة الشكل ويكون ظهره محدب </a:t>
            </a:r>
            <a:r>
              <a:rPr lang="ar-SA" sz="2400" b="1" dirty="0" smtClean="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الشكل</a:t>
            </a:r>
            <a:endParaRPr lang="ar-EG" sz="2400" b="1" dirty="0" smtClean="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تتكون الكثبان الهلالية عندما تهب الرياح من اتجاه سائد طول العام.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تختلف في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ارتفاعها حتى تصل أحيانا إلى عشرات الأمتار </a:t>
            </a:r>
            <a:endPar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قد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توجد منفردة أو في مجموعات </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قد </a:t>
            </a:r>
            <a:r>
              <a:rPr lang="ar-SA" sz="2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يؤدى التغيير في اتجاه الرياح إلى تغيير في الشكل الهلالي ولكن بمجرد رجوع الرياح الى اتجاهها السائد تتعدل الكثبان ثانية إلى الشكل الهلالي .</a:t>
            </a:r>
            <a:endParaRPr lang="en-US" sz="2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endParaRPr>
          </a:p>
        </p:txBody>
      </p:sp>
      <p:pic>
        <p:nvPicPr>
          <p:cNvPr id="3074" name="Picture 2" descr="http://upload.wikimedia.org/wikipedia/commons/3/33/Barchan.jpg">
            <a:hlinkClick r:id="rId2" tooltip="Barchan.jpg"/>
          </p:cNvPr>
          <p:cNvPicPr>
            <a:picLocks noChangeAspect="1" noChangeArrowheads="1"/>
          </p:cNvPicPr>
          <p:nvPr/>
        </p:nvPicPr>
        <p:blipFill>
          <a:blip r:embed="rId3" r:link="rId4" cstate="print">
            <a:extLst>
              <a:ext uri="{28A0092B-C50C-407E-A947-70E740481C1C}">
                <a14:useLocalDpi xmlns:a14="http://schemas.microsoft.com/office/drawing/2010/main" xmlns="" val="0"/>
              </a:ext>
            </a:extLst>
          </a:blip>
          <a:srcRect/>
          <a:stretch>
            <a:fillRect/>
          </a:stretch>
        </p:blipFill>
        <p:spPr bwMode="auto">
          <a:xfrm>
            <a:off x="225133" y="2736264"/>
            <a:ext cx="3442855" cy="2039937"/>
          </a:xfrm>
          <a:prstGeom prst="rect">
            <a:avLst/>
          </a:prstGeom>
          <a:noFill/>
          <a:ln w="2857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sp>
        <p:nvSpPr>
          <p:cNvPr id="5" name="Rectangle 4"/>
          <p:cNvSpPr/>
          <p:nvPr/>
        </p:nvSpPr>
        <p:spPr>
          <a:xfrm>
            <a:off x="2267744" y="404664"/>
            <a:ext cx="3684022" cy="584775"/>
          </a:xfrm>
          <a:prstGeom prst="rect">
            <a:avLst/>
          </a:prstGeom>
        </p:spPr>
        <p:txBody>
          <a:bodyPr wrap="none">
            <a:spAutoFit/>
          </a:bodyPr>
          <a:lstStyle/>
          <a:p>
            <a:r>
              <a:rPr lang="ar-SA" sz="3200" b="1" cap="all" dirty="0" smtClean="0">
                <a:ln w="9000" cmpd="sng">
                  <a:solidFill>
                    <a:schemeClr val="accent4">
                      <a:shade val="50000"/>
                      <a:satMod val="120000"/>
                    </a:schemeClr>
                  </a:solidFill>
                  <a:prstDash val="solid"/>
                </a:ln>
                <a:solidFill>
                  <a:srgbClr val="FF3300"/>
                </a:solidFill>
                <a:effectLst>
                  <a:reflection blurRad="12700" stA="28000" endPos="45000" dist="1000" dir="5400000" sy="-100000" algn="bl" rotWithShape="0"/>
                </a:effectLst>
              </a:rPr>
              <a:t>تصنيف </a:t>
            </a:r>
            <a:r>
              <a:rPr lang="ar-SA" sz="3200" b="1" cap="all" dirty="0">
                <a:ln w="9000" cmpd="sng">
                  <a:solidFill>
                    <a:schemeClr val="accent4">
                      <a:shade val="50000"/>
                      <a:satMod val="120000"/>
                    </a:schemeClr>
                  </a:solidFill>
                  <a:prstDash val="solid"/>
                </a:ln>
                <a:solidFill>
                  <a:srgbClr val="FF3300"/>
                </a:solidFill>
                <a:effectLst>
                  <a:reflection blurRad="12700" stA="28000" endPos="45000" dist="1000" dir="5400000" sy="-100000" algn="bl" rotWithShape="0"/>
                </a:effectLst>
              </a:rPr>
              <a:t>الكثبان وفقاً للشكل</a:t>
            </a:r>
            <a:endParaRPr lang="en-US" sz="3200" dirty="0">
              <a:solidFill>
                <a:srgbClr val="FF3300"/>
              </a:solidFill>
            </a:endParaRPr>
          </a:p>
        </p:txBody>
      </p:sp>
    </p:spTree>
    <p:extLst>
      <p:ext uri="{BB962C8B-B14F-4D97-AF65-F5344CB8AC3E}">
        <p14:creationId xmlns:p14="http://schemas.microsoft.com/office/powerpoint/2010/main" xmlns="" val="2271134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270845" y="1196752"/>
            <a:ext cx="8496944" cy="5170646"/>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sng" strike="noStrike" normalizeH="0" baseline="0" dirty="0" smtClean="0">
                <a:ln w="11430"/>
                <a:solidFill>
                  <a:srgbClr val="660066"/>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الكثبان </a:t>
            </a:r>
            <a:r>
              <a:rPr kumimoji="0" lang="ar-EG" sz="2400" b="1" i="0" u="sng" strike="noStrike" normalizeH="0" baseline="0" dirty="0">
                <a:ln w="11430"/>
                <a:solidFill>
                  <a:srgbClr val="660066"/>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الطولية:</a:t>
            </a:r>
            <a:endParaRPr kumimoji="0" lang="en-US" sz="2400" b="1" i="0" u="sng" strike="noStrike" normalizeH="0" baseline="0" dirty="0">
              <a:ln w="11430"/>
              <a:solidFill>
                <a:srgbClr val="660066"/>
              </a:solidFill>
              <a:effectLst>
                <a:outerShdw blurRad="50800" dist="39000" dir="5460000" algn="tl">
                  <a:srgbClr val="000000">
                    <a:alpha val="38000"/>
                  </a:srgbClr>
                </a:outerShdw>
              </a:effectLst>
              <a:latin typeface="Arial" pitchFamily="34" charset="0"/>
              <a:ea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rPr>
              <a:t>وترجع نشأة هذا النوع من الكثبان إلى تأثير الرياح التى تهب من اتجاهات متعددة يسود من بينها اتجاه سائد وهو الاتجاه الشمالى الغربى والشمالى، والذى يحدد المحور العام لاتجاه سلاسل الكثبان الطولية، وتمثل الرياح التى تهب من الجهات الأخرى الجانبية تقاطع مع محور الكثبان بزوايا تتراوح بين الحادة والمنفرجة.</a:t>
            </a:r>
            <a:endParaRPr kumimoji="0" lang="en-US" sz="2400" b="1" i="0" u="none" strike="noStrike" normalizeH="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a:ln w="11430"/>
                <a:solidFill>
                  <a:srgbClr val="0000FF"/>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وتمتد الكثبان الطولية على شكل سلاسل متوازية تفصل بينها ممرات ضيقة، وتتراوح المسافة التى تفصل بين السلسلة والتى تليها ما بين 200م و700م ويتحكم فى ذلك طبيعة السطح وانتشار بعض التلال المنعزلة الصغيرة الحجم والسبخات وتدل قيم المسافات المنخفضة على خاصية التفرع </a:t>
            </a:r>
            <a:r>
              <a:rPr kumimoji="0" lang="en-US" sz="2400" b="1" i="0" u="none" strike="noStrike" normalizeH="0" baseline="0" dirty="0">
                <a:ln w="11430"/>
                <a:solidFill>
                  <a:srgbClr val="0000FF"/>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Branching</a:t>
            </a:r>
            <a:r>
              <a:rPr kumimoji="0" lang="ar-EG" sz="2400" b="1" i="0" u="none" strike="noStrike" normalizeH="0" baseline="0" dirty="0">
                <a:ln w="11430"/>
                <a:solidFill>
                  <a:srgbClr val="0000FF"/>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 بينما تدل القيم المرتفعة على وجود حافات متوازية منتظمة.</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a:ln w="11430"/>
                <a:solidFill>
                  <a:srgbClr val="FF3300"/>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 وبصفة عامة يزداد ارتفاع الكثيب مع زيادة المسافة. ويرى مابوت أن حافات الكثبان قد تمتد إلى مئات الكيلومترات، وفى الأنماط المتفرعة </a:t>
            </a:r>
            <a:r>
              <a:rPr kumimoji="0" lang="en-US" sz="2400" b="1" i="0" u="none" strike="noStrike" normalizeH="0" baseline="0" dirty="0">
                <a:ln w="11430"/>
                <a:solidFill>
                  <a:srgbClr val="FF3300"/>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Branching Patterns</a:t>
            </a:r>
            <a:r>
              <a:rPr kumimoji="0" lang="ar-EG" sz="2400" b="1" i="0" u="none" strike="noStrike" normalizeH="0" baseline="0" dirty="0">
                <a:ln w="11430"/>
                <a:solidFill>
                  <a:srgbClr val="FF3300"/>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 تتكون حافات الكثبان من أقسام يبلغ طولها بضعة كيلومترات.</a:t>
            </a:r>
            <a:endParaRPr kumimoji="0" lang="en-US" sz="2400" b="1" i="0" u="none" strike="noStrike" normalizeH="0" baseline="0" dirty="0">
              <a:ln w="11430"/>
              <a:solidFill>
                <a:srgbClr val="FF3300"/>
              </a:solidFill>
              <a:effectLst>
                <a:outerShdw blurRad="50800" dist="39000" dir="5460000" algn="tl">
                  <a:srgbClr val="000000">
                    <a:alpha val="38000"/>
                  </a:srgbClr>
                </a:outerShdw>
              </a:effectLst>
              <a:latin typeface="Arial" pitchFamily="34" charset="0"/>
              <a:ea typeface="Times New Roman" pitchFamily="18"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0438969-D4AE-4934-A7E1-B5AB2B8D75EC}" type="slidenum">
              <a:rPr lang="en-US" smtClean="0"/>
              <a:pPr/>
              <a:t>12</a:t>
            </a:fld>
            <a:endParaRPr lang="en-US"/>
          </a:p>
        </p:txBody>
      </p:sp>
      <p:sp>
        <p:nvSpPr>
          <p:cNvPr id="4" name="Rectangle 3"/>
          <p:cNvSpPr/>
          <p:nvPr/>
        </p:nvSpPr>
        <p:spPr>
          <a:xfrm>
            <a:off x="2677306" y="404664"/>
            <a:ext cx="3684022" cy="584775"/>
          </a:xfrm>
          <a:prstGeom prst="rect">
            <a:avLst/>
          </a:prstGeom>
        </p:spPr>
        <p:txBody>
          <a:bodyPr wrap="none">
            <a:spAutoFit/>
          </a:bodyPr>
          <a:lstStyle/>
          <a:p>
            <a:r>
              <a:rPr lang="ar-SA" sz="3200" b="1" cap="all" dirty="0" smtClean="0">
                <a:ln w="9000" cmpd="sng">
                  <a:solidFill>
                    <a:schemeClr val="accent4">
                      <a:shade val="50000"/>
                      <a:satMod val="120000"/>
                    </a:schemeClr>
                  </a:solidFill>
                  <a:prstDash val="solid"/>
                </a:ln>
                <a:solidFill>
                  <a:srgbClr val="FF3300"/>
                </a:solidFill>
                <a:effectLst>
                  <a:reflection blurRad="12700" stA="28000" endPos="45000" dist="1000" dir="5400000" sy="-100000" algn="bl" rotWithShape="0"/>
                </a:effectLst>
              </a:rPr>
              <a:t>تصنيف </a:t>
            </a:r>
            <a:r>
              <a:rPr lang="ar-SA" sz="3200" b="1" cap="all" dirty="0">
                <a:ln w="9000" cmpd="sng">
                  <a:solidFill>
                    <a:schemeClr val="accent4">
                      <a:shade val="50000"/>
                      <a:satMod val="120000"/>
                    </a:schemeClr>
                  </a:solidFill>
                  <a:prstDash val="solid"/>
                </a:ln>
                <a:solidFill>
                  <a:srgbClr val="FF3300"/>
                </a:solidFill>
                <a:effectLst>
                  <a:reflection blurRad="12700" stA="28000" endPos="45000" dist="1000" dir="5400000" sy="-100000" algn="bl" rotWithShape="0"/>
                </a:effectLst>
              </a:rPr>
              <a:t>الكثبان وفقاً للشكل</a:t>
            </a:r>
            <a:endParaRPr lang="en-US" sz="3200" dirty="0">
              <a:solidFill>
                <a:srgbClr val="FF3300"/>
              </a:solidFill>
            </a:endParaRPr>
          </a:p>
        </p:txBody>
      </p:sp>
    </p:spTree>
    <p:extLst>
      <p:ext uri="{BB962C8B-B14F-4D97-AF65-F5344CB8AC3E}">
        <p14:creationId xmlns:p14="http://schemas.microsoft.com/office/powerpoint/2010/main" xmlns="" val="4057966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ADA4B31-D03F-423D-8CA0-90A2C9BB3AB9}" type="slidenum">
              <a:rPr lang="en-US" smtClean="0"/>
              <a:pPr/>
              <a:t>13</a:t>
            </a:fld>
            <a:endParaRPr lang="en-US"/>
          </a:p>
        </p:txBody>
      </p:sp>
      <p:sp>
        <p:nvSpPr>
          <p:cNvPr id="3" name="Rectangle 1"/>
          <p:cNvSpPr>
            <a:spLocks noChangeArrowheads="1"/>
          </p:cNvSpPr>
          <p:nvPr/>
        </p:nvSpPr>
        <p:spPr bwMode="auto">
          <a:xfrm>
            <a:off x="765626" y="811183"/>
            <a:ext cx="7632848" cy="276998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0" tIns="0" rIns="0" bIns="0" numCol="1" anchor="ctr" anchorCtr="0" compatLnSpc="1">
            <a:prstTxWarp prst="textNoShape">
              <a:avLst/>
            </a:prstTxWarp>
            <a:spAutoFit/>
          </a:bodyPr>
          <a:lstStyle/>
          <a:p>
            <a:pPr marL="0" marR="0" lvl="0" indent="457200" algn="justLow" defTabSz="914400" rtl="1" eaLnBrk="1" fontAlgn="base" latinLnBrk="0" hangingPunct="1">
              <a:lnSpc>
                <a:spcPct val="150000"/>
              </a:lnSpc>
              <a:spcBef>
                <a:spcPct val="0"/>
              </a:spcBef>
              <a:spcAft>
                <a:spcPct val="0"/>
              </a:spcAft>
              <a:buClrTx/>
              <a:buSzTx/>
              <a:buFontTx/>
              <a:buNone/>
              <a:tabLst/>
            </a:pPr>
            <a:r>
              <a:rPr kumimoji="0" lang="ar-EG" sz="2400" b="1" i="0" u="sng"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الكثبان العرضية  المموجة (الحافات </a:t>
            </a:r>
            <a:r>
              <a:rPr kumimoji="0" lang="ar-EG" sz="2400" b="1" i="0" u="sng"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البرخانيه)</a:t>
            </a:r>
            <a:endParaRPr lang="ar-EG" sz="24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endParaRPr>
          </a:p>
          <a:p>
            <a:pPr marL="0" marR="0" lvl="0" indent="457200" algn="justLow" defTabSz="914400" rtl="1" eaLnBrk="1" fontAlgn="base" latinLnBrk="0" hangingPunct="1">
              <a:lnSpc>
                <a:spcPct val="150000"/>
              </a:lnSpc>
              <a:spcBef>
                <a:spcPct val="0"/>
              </a:spcBef>
              <a:spcAft>
                <a:spcPct val="0"/>
              </a:spcAft>
              <a:buClrTx/>
              <a:buSzTx/>
              <a:buFontTx/>
              <a:buNone/>
              <a:tabLst/>
            </a:pPr>
            <a:r>
              <a:rPr kumimoji="0" lang="ar-SA" sz="2400" b="1" i="0" u="none" strike="noStrike" cap="all" normalizeH="0" baseline="0" dirty="0" smtClean="0">
                <a:ln w="9000" cmpd="sng">
                  <a:solidFill>
                    <a:schemeClr val="accent4">
                      <a:shade val="50000"/>
                      <a:satMod val="120000"/>
                    </a:schemeClr>
                  </a:solidFill>
                  <a:prstDash val="solid"/>
                </a:ln>
                <a:solidFill>
                  <a:srgbClr val="FF3300"/>
                </a:solidFill>
                <a:effectLst>
                  <a:reflection blurRad="12700" stA="28000" endPos="45000" dist="1000" dir="5400000" sy="-100000" algn="bl" rotWithShape="0"/>
                </a:effectLst>
                <a:latin typeface="Arial" pitchFamily="34" charset="0"/>
                <a:ea typeface="Times New Roman" pitchFamily="18" charset="0"/>
                <a:cs typeface="Arial" pitchFamily="34" charset="0"/>
              </a:rPr>
              <a:t>تنشأ </a:t>
            </a:r>
            <a:r>
              <a:rPr kumimoji="0" lang="ar-SA" sz="2400" b="1" i="0" u="none" strike="noStrike" cap="all" normalizeH="0" baseline="0" dirty="0">
                <a:ln w="9000" cmpd="sng">
                  <a:solidFill>
                    <a:schemeClr val="accent4">
                      <a:shade val="50000"/>
                      <a:satMod val="120000"/>
                    </a:schemeClr>
                  </a:solidFill>
                  <a:prstDash val="solid"/>
                </a:ln>
                <a:solidFill>
                  <a:srgbClr val="FF3300"/>
                </a:solidFill>
                <a:effectLst>
                  <a:reflection blurRad="12700" stA="28000" endPos="45000" dist="1000" dir="5400000" sy="-100000" algn="bl" rotWithShape="0"/>
                </a:effectLst>
                <a:latin typeface="Arial" pitchFamily="34" charset="0"/>
                <a:ea typeface="Times New Roman" pitchFamily="18" charset="0"/>
                <a:cs typeface="Arial" pitchFamily="34" charset="0"/>
              </a:rPr>
              <a:t>عند وجود وفرة فى الرمال . وهى عبارة عن كثافة متجمعة من الكثبان الرملية المتراكمة كل منها خلف ظهر الأخرى وهذه الموجات الرملية تتكون من جانبين فى اتجاهين متضادين. سميت بالكثبان العرضية لأنها تعترض حركة الرياح السائدة وكثيرا ما تنشأ نتيجة لتلاحم الكثبان الهلالية</a:t>
            </a:r>
            <a:r>
              <a:rPr kumimoji="0" lang="en-US" sz="2400" b="1" i="0" u="none" strike="noStrike" cap="all" normalizeH="0" baseline="0" dirty="0">
                <a:ln w="9000" cmpd="sng">
                  <a:solidFill>
                    <a:schemeClr val="accent4">
                      <a:shade val="50000"/>
                      <a:satMod val="120000"/>
                    </a:schemeClr>
                  </a:solidFill>
                  <a:prstDash val="solid"/>
                </a:ln>
                <a:solidFill>
                  <a:srgbClr val="FF3300"/>
                </a:solidFill>
                <a:effectLst>
                  <a:reflection blurRad="12700" stA="28000" endPos="45000" dist="1000" dir="5400000" sy="-100000" algn="bl" rotWithShape="0"/>
                </a:effectLst>
                <a:latin typeface="Arial" pitchFamily="34" charset="0"/>
                <a:ea typeface="Times New Roman" pitchFamily="18" charset="0"/>
                <a:cs typeface="Arial" pitchFamily="34" charset="0"/>
              </a:rPr>
              <a:t> . </a:t>
            </a:r>
            <a:endParaRPr kumimoji="0" lang="en-US" sz="2400" b="1" i="0" u="none" strike="noStrike" cap="all" normalizeH="0" baseline="0" dirty="0">
              <a:ln w="9000" cmpd="sng">
                <a:solidFill>
                  <a:schemeClr val="accent4">
                    <a:shade val="50000"/>
                    <a:satMod val="120000"/>
                  </a:schemeClr>
                </a:solidFill>
                <a:prstDash val="solid"/>
              </a:ln>
              <a:solidFill>
                <a:srgbClr val="FF3300"/>
              </a:solidFill>
              <a:effectLst>
                <a:reflection blurRad="12700" stA="28000" endPos="45000" dist="1000" dir="5400000" sy="-100000" algn="bl" rotWithShape="0"/>
              </a:effectLst>
              <a:latin typeface="Arial" pitchFamily="34" charset="0"/>
              <a:cs typeface="Arial" pitchFamily="34" charset="0"/>
            </a:endParaRPr>
          </a:p>
        </p:txBody>
      </p:sp>
      <p:sp>
        <p:nvSpPr>
          <p:cNvPr id="4" name="Rectangle 1"/>
          <p:cNvSpPr>
            <a:spLocks noChangeArrowheads="1"/>
          </p:cNvSpPr>
          <p:nvPr/>
        </p:nvSpPr>
        <p:spPr bwMode="auto">
          <a:xfrm>
            <a:off x="3563888" y="3901698"/>
            <a:ext cx="5298395" cy="2215991"/>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0" tIns="0" rIns="0" bIns="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kumimoji="0" lang="ar-EG"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كثبان هرمية نجمية</a:t>
            </a:r>
            <a:endParaRPr kumimoji="0" lang="en-US"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هى </a:t>
            </a:r>
            <a:r>
              <a:rPr kumimoji="0" lang="ar-EG"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كثبان لها عديد من الأوجه المنحرفة نتيجة تعرضها إلى العديد من الرياح ذات الاتجاهات المختلفة وعادة لها قمة عالية فى الوسط وأشهرها الكثبان النجمية فى الصحارى الليبية.</a:t>
            </a:r>
            <a:endPar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5" name="Rectangle 4"/>
          <p:cNvSpPr/>
          <p:nvPr/>
        </p:nvSpPr>
        <p:spPr>
          <a:xfrm>
            <a:off x="2627784" y="260648"/>
            <a:ext cx="3684022" cy="584775"/>
          </a:xfrm>
          <a:prstGeom prst="rect">
            <a:avLst/>
          </a:prstGeom>
        </p:spPr>
        <p:txBody>
          <a:bodyPr wrap="none">
            <a:spAutoFit/>
          </a:bodyPr>
          <a:lstStyle/>
          <a:p>
            <a:r>
              <a:rPr lang="ar-SA" sz="3200" b="1" cap="all" dirty="0" smtClean="0">
                <a:ln w="9000" cmpd="sng">
                  <a:solidFill>
                    <a:schemeClr val="accent4">
                      <a:shade val="50000"/>
                      <a:satMod val="120000"/>
                    </a:schemeClr>
                  </a:solidFill>
                  <a:prstDash val="solid"/>
                </a:ln>
                <a:solidFill>
                  <a:srgbClr val="FF3300"/>
                </a:solidFill>
                <a:effectLst>
                  <a:reflection blurRad="12700" stA="28000" endPos="45000" dist="1000" dir="5400000" sy="-100000" algn="bl" rotWithShape="0"/>
                </a:effectLst>
              </a:rPr>
              <a:t>تصنيف </a:t>
            </a:r>
            <a:r>
              <a:rPr lang="ar-SA" sz="3200" b="1" cap="all" dirty="0">
                <a:ln w="9000" cmpd="sng">
                  <a:solidFill>
                    <a:schemeClr val="accent4">
                      <a:shade val="50000"/>
                      <a:satMod val="120000"/>
                    </a:schemeClr>
                  </a:solidFill>
                  <a:prstDash val="solid"/>
                </a:ln>
                <a:solidFill>
                  <a:srgbClr val="FF3300"/>
                </a:solidFill>
                <a:effectLst>
                  <a:reflection blurRad="12700" stA="28000" endPos="45000" dist="1000" dir="5400000" sy="-100000" algn="bl" rotWithShape="0"/>
                </a:effectLst>
              </a:rPr>
              <a:t>الكثبان وفقاً للشكل</a:t>
            </a:r>
            <a:endParaRPr lang="en-US" sz="3200" dirty="0">
              <a:solidFill>
                <a:srgbClr val="FF3300"/>
              </a:solidFill>
            </a:endParaRPr>
          </a:p>
        </p:txBody>
      </p:sp>
      <p:pic>
        <p:nvPicPr>
          <p:cNvPr id="6" name="Picture 2" descr="8"/>
          <p:cNvPicPr>
            <a:picLocks noChangeAspect="1" noChangeArrowheads="1"/>
          </p:cNvPicPr>
          <p:nvPr/>
        </p:nvPicPr>
        <p:blipFill>
          <a:blip r:embed="rId2" cstate="print"/>
          <a:srcRect/>
          <a:stretch>
            <a:fillRect/>
          </a:stretch>
        </p:blipFill>
        <p:spPr bwMode="auto">
          <a:xfrm>
            <a:off x="611560" y="3804523"/>
            <a:ext cx="2825229" cy="2520280"/>
          </a:xfrm>
          <a:prstGeom prst="rect">
            <a:avLst/>
          </a:prstGeom>
          <a:noFill/>
          <a:ln w="28575">
            <a:solidFill>
              <a:srgbClr val="000000"/>
            </a:solidFill>
            <a:miter lim="800000"/>
            <a:headEnd/>
            <a:tailEnd/>
          </a:ln>
        </p:spPr>
      </p:pic>
    </p:spTree>
    <p:extLst>
      <p:ext uri="{BB962C8B-B14F-4D97-AF65-F5344CB8AC3E}">
        <p14:creationId xmlns:p14="http://schemas.microsoft.com/office/powerpoint/2010/main" xmlns="" val="402317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E659580-68B4-4E55-93BE-0858249AC60F}" type="slidenum">
              <a:rPr lang="en-US" smtClean="0"/>
              <a:pPr/>
              <a:t>14</a:t>
            </a:fld>
            <a:endParaRPr lang="en-US"/>
          </a:p>
        </p:txBody>
      </p:sp>
      <p:sp>
        <p:nvSpPr>
          <p:cNvPr id="4" name="Rectangle 3"/>
          <p:cNvSpPr/>
          <p:nvPr/>
        </p:nvSpPr>
        <p:spPr>
          <a:xfrm>
            <a:off x="381000" y="2161309"/>
            <a:ext cx="4572000" cy="4154984"/>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lgn="just" rtl="1"/>
            <a:r>
              <a:rPr lang="ar-SA" sz="2400" b="1" i="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التموجات </a:t>
            </a:r>
            <a:r>
              <a:rPr lang="ar-SA"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الرملية </a:t>
            </a:r>
            <a:r>
              <a:rPr lang="en-US"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Sand Ripples</a:t>
            </a:r>
            <a:r>
              <a:rPr lang="ar-EG"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i="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algn="just" rtl="1"/>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هى مظهر من مظاهر الارساب الرملي تشبه الى حد كبير موجات البحر </a:t>
            </a:r>
            <a:endPar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تمتد على هيئة قوس يكون الجزء الأوسط منة اكثر الأجزاء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ارتفاعا</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لا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يتعدى ارتفاع التموجات الرملية عن </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50سم</a:t>
            </a:r>
            <a:endPar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تتكون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معظم التموجات الرملية من حبيبات خشنة يصل حجمها أحياناً إلى 3مم وهى تمثل الحمولة الزاحفة أو القافزة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endParaRPr lang="en-US"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p:txBody>
      </p:sp>
      <p:sp>
        <p:nvSpPr>
          <p:cNvPr id="8" name="Rectangle 7"/>
          <p:cNvSpPr/>
          <p:nvPr/>
        </p:nvSpPr>
        <p:spPr>
          <a:xfrm>
            <a:off x="611560" y="685800"/>
            <a:ext cx="7599218"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algn="just" rtl="1"/>
            <a:r>
              <a:rPr lang="ar-SA" sz="2400" b="1" i="1" u="sng"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الغطاءات الرملية</a:t>
            </a:r>
            <a:r>
              <a:rPr lang="en-US" sz="2400" b="1" i="1" u="sng"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Sand Sheets </a:t>
            </a:r>
            <a:r>
              <a:rPr lang="ar-EG" sz="2400" b="1" i="1" u="sng"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 :</a:t>
            </a:r>
            <a:r>
              <a:rPr lang="ar-EG" sz="2400" b="1"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 </a:t>
            </a:r>
            <a:endParaRPr lang="ar-EG" sz="2400" b="1" dirty="0" smtClean="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endParaRPr>
          </a:p>
          <a:p>
            <a:pPr lvl="0" algn="just" rtl="1"/>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هى مناطق رملية مستوية وخالية من المظاهر الطبوغرافية فيما عدا بعض التموجات الطفيفة وعادة ما يكون سمك هذا السطح بضعة أقدام .</a:t>
            </a:r>
            <a:endParaRPr lang="en-US"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p:txBody>
      </p:sp>
      <p:sp>
        <p:nvSpPr>
          <p:cNvPr id="5" name="Rectangle 4"/>
          <p:cNvSpPr/>
          <p:nvPr/>
        </p:nvSpPr>
        <p:spPr>
          <a:xfrm>
            <a:off x="5364088" y="1976643"/>
            <a:ext cx="3203848" cy="45243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algn="just" rtl="1"/>
            <a:r>
              <a:rPr lang="ar-SA" sz="2400" b="1" i="1" u="sng"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ظلال الرمال </a:t>
            </a:r>
            <a:r>
              <a:rPr lang="en-US" sz="2400" b="1" i="1" u="sng"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Sand  Shadow</a:t>
            </a:r>
            <a:r>
              <a:rPr lang="ar-EG" sz="2400" b="1" i="1" u="sng"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 :</a:t>
            </a:r>
            <a:r>
              <a:rPr lang="ar-EG" sz="2400" b="1"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rPr>
              <a:t> </a:t>
            </a:r>
            <a:endParaRPr lang="ar-EG" sz="2400" b="1" dirty="0" smtClean="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endParaRPr>
          </a:p>
          <a:p>
            <a:pPr lvl="0" algn="just" rtl="1"/>
            <a:r>
              <a:rPr lang="ar-SA" sz="2400" b="1" dirty="0" smtClean="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rPr>
              <a:t>هى </a:t>
            </a:r>
            <a:r>
              <a:rPr lang="ar-SA" sz="2400" b="1" dirty="0" smtClean="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rPr>
              <a:t>تجمعات </a:t>
            </a:r>
            <a:r>
              <a:rPr lang="ar-SA" sz="2400" b="1"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rPr>
              <a:t>رملية توجد فى ظل أي عائق على سطح الأرض يعترض طريق تيار الرياح كوجود حافة او كتلة تليه أو صخرة أو شجرة ومثل هذه العوائق تحد من قوة </a:t>
            </a:r>
            <a:r>
              <a:rPr lang="ar-SA" sz="2400" b="1" dirty="0" smtClean="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rPr>
              <a:t>الرياح</a:t>
            </a:r>
            <a:endParaRPr lang="ar-EG" sz="2400" b="1" dirty="0" smtClean="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endParaRPr>
          </a:p>
          <a:p>
            <a:pPr lvl="0" algn="just" rtl="1"/>
            <a:r>
              <a:rPr lang="ar-SA" sz="2400" b="1" dirty="0" smtClean="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rPr>
              <a:t>يتوقف حجم الظل الرملي على حجم العقبة التي يتجمع أمامها الرمال .</a:t>
            </a:r>
            <a:endParaRPr lang="en-US" sz="2400" b="1"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xmlns="" val="4286906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179512" y="240804"/>
            <a:ext cx="8712968"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1" eaLnBrk="1" fontAlgn="base" latinLnBrk="0" hangingPunct="1">
              <a:lnSpc>
                <a:spcPct val="100000"/>
              </a:lnSpc>
              <a:spcBef>
                <a:spcPct val="0"/>
              </a:spcBef>
              <a:spcAft>
                <a:spcPct val="0"/>
              </a:spcAft>
              <a:buClrTx/>
              <a:buSzTx/>
              <a:buFontTx/>
              <a:buNone/>
              <a:tabLst/>
            </a:pPr>
            <a:r>
              <a:rPr kumimoji="0" lang="ar-SA" sz="32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عوامل تكوين الكثبان الرملية </a:t>
            </a:r>
            <a:endParaRPr kumimoji="0" lang="en-US" sz="32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أولاً:الرياح:</a:t>
            </a:r>
            <a:endParaRPr kumimoji="0" lang="en-US"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تعتبر العامل الرئيسي فى انجراف التربة فحبيبات الرمل تبدأ حركتها عندما تتراوح سرعة الرياح ما بين 9- 12 كم /ساعة</a:t>
            </a:r>
            <a: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وتتم عملية انتقال الحبيبات الرملية بثلاث طرق</a:t>
            </a:r>
            <a:endPar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1.</a:t>
            </a:r>
            <a:r>
              <a:rPr kumimoji="0" lang="ar-SA"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القفز : </a:t>
            </a: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وفيها تنتقل حبيبات الرمل التى يتراوح حجمها ما بين .1 - .5 مم وفيها تنتقل كمية تقدر بحوالى </a:t>
            </a:r>
            <a: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0.9</a:t>
            </a: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من كمية الرمال الزاحفة و بارتفاع حوالي 30 سم من سطح الأرض</a:t>
            </a:r>
            <a: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2. </a:t>
            </a:r>
            <a:r>
              <a:rPr kumimoji="0" lang="ar-SA"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الزحف أو التدحرج : </a:t>
            </a: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وهى زحف ونقل الحبيبات الرملية التى يتراوح حجمها ما بين .5 - 2 مم ويتم نقل هذه الحبيبات على سطح الأرض نتيجة دفع الرياح لها أو لتصادم الحبيبات مع بعضها البعض</a:t>
            </a:r>
            <a: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p>
          <a:p>
            <a:pPr marL="0" marR="0" lvl="0" indent="457200" algn="r"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3</a:t>
            </a:r>
            <a: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r>
              <a:rPr kumimoji="0" lang="ar-SA"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التعلق</a:t>
            </a:r>
            <a:r>
              <a:rPr kumimoji="0" lang="en-US"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ar-SA"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عبارة عن انتقال حبيبات الرمال الناعمة جدا التى حجمها أقل من 0.05 مم لحركة الرمال إلى الطبقات العليا من الجو حيث تظل معلقة لفترة طويلة و تنتقل بهذه الطريقة إلى مسافات كبيرة جدا تتراوح من3000 - 4000 م . ثم تتجمع مكونه راسب طفلى وتعرف هذه الأراضى باسم أرض لو</a:t>
            </a:r>
            <a:r>
              <a:rPr kumimoji="0" lang="ar-EG"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ي</a:t>
            </a: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س</a:t>
            </a:r>
            <a: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Loess </a:t>
            </a: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حيث تمثل أجود أنواع الأراضى الزراعية</a:t>
            </a:r>
            <a: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0438969-D4AE-4934-A7E1-B5AB2B8D75EC}" type="slidenum">
              <a:rPr lang="en-US" smtClean="0"/>
              <a:pPr/>
              <a:t>15</a:t>
            </a:fld>
            <a:endParaRPr lang="en-US"/>
          </a:p>
        </p:txBody>
      </p:sp>
    </p:spTree>
    <p:extLst>
      <p:ext uri="{BB962C8B-B14F-4D97-AF65-F5344CB8AC3E}">
        <p14:creationId xmlns:p14="http://schemas.microsoft.com/office/powerpoint/2010/main" xmlns="" val="255196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7704" y="188640"/>
            <a:ext cx="5004896" cy="646331"/>
          </a:xfrm>
          <a:prstGeom prst="rect">
            <a:avLst/>
          </a:prstGeom>
        </p:spPr>
        <p:txBody>
          <a:bodyPr wrap="none">
            <a:spAutoFit/>
          </a:bodyPr>
          <a:lstStyle/>
          <a:p>
            <a:pPr lvl="0" indent="457200" algn="ctr" rtl="1" fontAlgn="base">
              <a:spcBef>
                <a:spcPct val="0"/>
              </a:spcBef>
              <a:spcAft>
                <a:spcPct val="0"/>
              </a:spcAft>
            </a:pPr>
            <a:r>
              <a:rPr kumimoji="0" lang="ar-SA" sz="36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عوامل تكوين الكثبان الرملية </a:t>
            </a:r>
            <a:endParaRPr kumimoji="0" lang="en-US" sz="36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45057" name="Rectangle 1"/>
          <p:cNvSpPr>
            <a:spLocks noChangeArrowheads="1"/>
          </p:cNvSpPr>
          <p:nvPr/>
        </p:nvSpPr>
        <p:spPr bwMode="auto">
          <a:xfrm>
            <a:off x="-14211" y="980728"/>
            <a:ext cx="9144000" cy="5632311"/>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SA"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ثانياً: توافر مصادر الرمال </a:t>
            </a:r>
            <a:endParaRPr kumimoji="0" lang="en-US"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قد يكون من الضرورى لتكوين الأشكال الرملية وجود مصدر دائم للرمال، وتتعدد مصادر الرمال المكونة للأشكال الرملية ويمكن تحديد المصادر فى:</a:t>
            </a:r>
            <a: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b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b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 الرواسب المفككة وتتضمن الرواسب الشاطئية والرواسب التى جلبتها السيول</a:t>
            </a:r>
            <a: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b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b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ب. الرواسب المتماسكة وتشمل الأحجار الرملية وهى المصدر الأساسي للسلاسل الرملية العملاقة</a:t>
            </a:r>
            <a: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مصادر الرمال فى الصحراء الغربية</a:t>
            </a:r>
            <a:r>
              <a:rPr kumimoji="0" lang="ar-EG"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p>
          <a:p>
            <a:pPr marL="342900" marR="0" lvl="0" indent="-342900" algn="justLow" defTabSz="914400" rtl="1" eaLnBrk="0" fontAlgn="base" latinLnBrk="0" hangingPunct="0">
              <a:lnSpc>
                <a:spcPct val="100000"/>
              </a:lnSpc>
              <a:spcBef>
                <a:spcPct val="0"/>
              </a:spcBef>
              <a:spcAft>
                <a:spcPct val="0"/>
              </a:spcAft>
              <a:buClrTx/>
              <a:buSzTx/>
              <a:buFont typeface="Wingdings" panose="05000000000000000000" pitchFamily="2" charset="2"/>
              <a:buChar char="ü"/>
              <a:tabLst/>
            </a:pP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المنخفضات الكبرى الممتدة من واحة سيوة وحتى وادى النطرون، والتى ترجع إلى عصرى الإليجوسين والميوسين.</a:t>
            </a:r>
            <a:endParaRPr kumimoji="0" lang="ar-EG"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342900" marR="0" lvl="0" indent="-342900" algn="justLow" defTabSz="914400" rtl="1" eaLnBrk="0" fontAlgn="base" latinLnBrk="0" hangingPunct="0">
              <a:lnSpc>
                <a:spcPct val="100000"/>
              </a:lnSpc>
              <a:spcBef>
                <a:spcPct val="0"/>
              </a:spcBef>
              <a:spcAft>
                <a:spcPct val="0"/>
              </a:spcAft>
              <a:buClrTx/>
              <a:buSzTx/>
              <a:buFont typeface="Wingdings" panose="05000000000000000000" pitchFamily="2" charset="2"/>
              <a:buChar char="ü"/>
              <a:tabLst/>
            </a:pPr>
            <a:r>
              <a:rPr kumimoji="0" lang="ar-SA"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خطوط التصريف المنحدرة نحو البحر المتوسط ونهر النيل، حيث قامت الرياح بنقل الرمال منها بعد حلول الجفاف.</a:t>
            </a:r>
            <a:endPar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a:p>
            <a:pPr marL="342900" marR="0" lvl="0" indent="-342900" algn="justLow" defTabSz="914400" rtl="1" eaLnBrk="0" fontAlgn="base" latinLnBrk="0" hangingPunct="0">
              <a:lnSpc>
                <a:spcPct val="100000"/>
              </a:lnSpc>
              <a:spcBef>
                <a:spcPct val="0"/>
              </a:spcBef>
              <a:spcAft>
                <a:spcPct val="0"/>
              </a:spcAft>
              <a:buClrTx/>
              <a:buSzTx/>
              <a:buFont typeface="Wingdings" panose="05000000000000000000" pitchFamily="2" charset="2"/>
              <a:buChar char="ü"/>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رواسب </a:t>
            </a: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الأنهار القديمة التى كانت تجرى على السطح خلال عصرى الأليجوسين ومنتصف الميوسين، والتى كانت تنبع من جبال البحر الأحمر، وترسبت على الهضبة الميوسينية وفى مناطق مختلفة من الصحراء الغربية، ثم إعيد تشكيلها ونقلها فى الفترات </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الجافة</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endPar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40438969-D4AE-4934-A7E1-B5AB2B8D75EC}" type="slidenum">
              <a:rPr lang="en-US" smtClean="0"/>
              <a:pPr/>
              <a:t>16</a:t>
            </a:fld>
            <a:endParaRPr lang="en-US"/>
          </a:p>
        </p:txBody>
      </p:sp>
    </p:spTree>
    <p:extLst>
      <p:ext uri="{BB962C8B-B14F-4D97-AF65-F5344CB8AC3E}">
        <p14:creationId xmlns:p14="http://schemas.microsoft.com/office/powerpoint/2010/main" xmlns="" val="3229988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270132" y="404664"/>
            <a:ext cx="8640960" cy="2215991"/>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kumimoji="0" lang="ar-SA"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ثالثاً:خصائص طبوغرافية السطح</a:t>
            </a:r>
            <a:r>
              <a:rPr kumimoji="0" lang="en-US"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endParaRPr kumimoji="0" lang="ar-EG"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تميل</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الرمال للتجمع فى المناطق المنخفضة </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المنسوب</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endParaRPr kumimoji="0" lang="ar-EG"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يعد</a:t>
            </a: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عامل الجاذبية هو المسئول عن أرساب الرمال فى المناطق المنخفضة </a:t>
            </a:r>
            <a: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r>
            <a:b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br>
            <a:r>
              <a:rPr kumimoji="0" lang="ar-EG"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أو حول البقايا الصخرية أو تحجزها الأعشاب والشجيرات تمهيدا لتكوين الكثيب عندما تقل سرعة الرياح</a:t>
            </a:r>
            <a: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ar-EG"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40438969-D4AE-4934-A7E1-B5AB2B8D75EC}" type="slidenum">
              <a:rPr lang="en-US" smtClean="0"/>
              <a:pPr/>
              <a:t>17</a:t>
            </a:fld>
            <a:endParaRPr lang="en-US"/>
          </a:p>
        </p:txBody>
      </p:sp>
      <p:sp>
        <p:nvSpPr>
          <p:cNvPr id="5" name="Rectangle 1"/>
          <p:cNvSpPr>
            <a:spLocks noChangeArrowheads="1"/>
          </p:cNvSpPr>
          <p:nvPr/>
        </p:nvSpPr>
        <p:spPr bwMode="auto">
          <a:xfrm>
            <a:off x="179512" y="2276872"/>
            <a:ext cx="8712968" cy="4001095"/>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kumimoji="0" lang="ar-EG" sz="2000" b="1" i="0" u="sng" strike="noStrike" normalizeH="0" baseline="0" dirty="0">
                <a:ln w="11430"/>
                <a:solidFill>
                  <a:srgbClr val="0000FF"/>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رابعاً: الرطوبة الأرضية:</a:t>
            </a:r>
            <a:endParaRPr kumimoji="0" lang="en-US" sz="2000" b="1" i="0" u="sng" strike="noStrike" normalizeH="0" baseline="0" dirty="0">
              <a:ln w="11430"/>
              <a:solidFill>
                <a:srgbClr val="0000FF"/>
              </a:solidFill>
              <a:effectLst>
                <a:outerShdw blurRad="50800" dist="39000" dir="5460000" algn="tl">
                  <a:srgbClr val="000000">
                    <a:alpha val="38000"/>
                  </a:srgbClr>
                </a:outerShdw>
              </a:effectLst>
              <a:latin typeface="Arial" pitchFamily="34" charset="0"/>
              <a:ea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000" b="1" i="0" u="none" strike="noStrike" normalizeH="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rPr>
              <a:t>تميل </a:t>
            </a:r>
            <a:r>
              <a:rPr kumimoji="0" lang="ar-SA" sz="2000" b="1" i="0" u="none" strike="noStrike" normalizeH="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rPr>
              <a:t>الرمال للتجمع فى المناطق المنخفضة، ويرى كورنيش أن حبيبات الرمال متى وصلت إلى منطقة حوضية منخفضة ترسب الحبيبات الخشنة فوق قاع الحوض مكونة الفرشة الأولى، وتساعد بعد ذلك على تراكم الحبيبات الدقيقة.</a:t>
            </a:r>
            <a:endParaRPr kumimoji="0" lang="en-US" sz="2000" b="1" i="0" u="none" strike="noStrike" normalizeH="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sz="2000" b="1" i="0" u="none" strike="noStrike" normalizeH="0" baseline="0" dirty="0">
                <a:ln w="11430"/>
                <a:solidFill>
                  <a:srgbClr val="66FF33"/>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وتعمل الرطوبة الأرضية على وقف تقدم الرمال وتراكمها فوق سطح المنطقة المشبعة بها، ولذلك تتكون الكثبان الرملية فى المناطق الساحلية وعلى شواطىء البحيرات والانهار وفى المنخفضات .</a:t>
            </a:r>
            <a:endParaRPr kumimoji="0" lang="en-US" sz="2000" b="1" i="0" u="none" strike="noStrike" normalizeH="0" baseline="0" dirty="0">
              <a:ln w="11430"/>
              <a:solidFill>
                <a:srgbClr val="66FF33"/>
              </a:solidFill>
              <a:effectLst>
                <a:outerShdw blurRad="50800" dist="39000" dir="5460000" algn="tl">
                  <a:srgbClr val="000000">
                    <a:alpha val="38000"/>
                  </a:srgbClr>
                </a:outerShdw>
              </a:effectLst>
              <a:latin typeface="Arial" pitchFamily="34" charset="0"/>
              <a:ea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000" b="1" i="0" u="sng" strike="noStrike" normalizeH="0" baseline="0" dirty="0">
                <a:ln w="11430"/>
                <a:solidFill>
                  <a:srgbClr val="0000FF"/>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خامساً: النبات الطبيعى:</a:t>
            </a:r>
            <a:endParaRPr kumimoji="0" lang="en-US" sz="2000" b="1" i="0" u="sng" strike="noStrike" normalizeH="0" baseline="0" dirty="0">
              <a:ln w="11430"/>
              <a:solidFill>
                <a:srgbClr val="0000FF"/>
              </a:solidFill>
              <a:effectLst>
                <a:outerShdw blurRad="50800" dist="39000" dir="5460000" algn="tl">
                  <a:srgbClr val="000000">
                    <a:alpha val="38000"/>
                  </a:srgbClr>
                </a:outerShdw>
              </a:effectLst>
              <a:latin typeface="Arial" pitchFamily="34" charset="0"/>
              <a:ea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000" b="1" i="0" u="none" strike="noStrike" normalizeH="0" baseline="0" dirty="0">
                <a:ln w="11430"/>
                <a:solidFill>
                  <a:srgbClr val="FF0000"/>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تعد</a:t>
            </a:r>
            <a:r>
              <a:rPr kumimoji="0" lang="ar-SA" sz="2000" b="1" i="0" u="none" strike="noStrike" normalizeH="0" baseline="0" dirty="0">
                <a:ln w="11430"/>
                <a:solidFill>
                  <a:srgbClr val="FF0000"/>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 الشجيرات والأعشاب الصحراوية من العوائق الهامة التى تساعد على احتجاز الرمال المتحركة مع الهواء بفضل فروعها وأوراقها التى تصد الرمال السافية، وهى بهذا تعد عائقاً تتوقف عنده سرعة الرياح وتنخفض إلى الصفر.</a:t>
            </a:r>
            <a:endParaRPr kumimoji="0" lang="en-US" sz="2000" b="1" i="0" u="none" strike="noStrike" normalizeH="0" baseline="0" dirty="0">
              <a:ln w="11430"/>
              <a:solidFill>
                <a:srgbClr val="FF0000"/>
              </a:solidFill>
              <a:effectLst>
                <a:outerShdw blurRad="50800" dist="39000" dir="5460000" algn="tl">
                  <a:srgbClr val="000000">
                    <a:alpha val="38000"/>
                  </a:srgbClr>
                </a:outerShdw>
              </a:effectLst>
              <a:latin typeface="Arial" pitchFamily="34" charset="0"/>
              <a:ea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000" b="1" i="0" u="none" strike="noStrike" normalizeH="0" baseline="0" dirty="0">
                <a:ln w="11430"/>
                <a:solidFill>
                  <a:srgbClr val="66FF33"/>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تعمل</a:t>
            </a:r>
            <a:r>
              <a:rPr kumimoji="0" lang="ar-SA" sz="2000" b="1" i="0" u="none" strike="noStrike" normalizeH="0" baseline="0" dirty="0">
                <a:ln w="11430"/>
                <a:solidFill>
                  <a:srgbClr val="66FF33"/>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 جذور النباتات التى تنتشر فى كومات الرمال المتراكمة تعمل على تماسك حبيبات الرمال وتمنحها القدرة على مقاومة النحت بفعل الرياح.</a:t>
            </a:r>
            <a:endParaRPr kumimoji="0" lang="en-US" sz="2000" b="1" i="0" u="none" strike="noStrike" normalizeH="0" baseline="0" dirty="0">
              <a:ln w="11430"/>
              <a:solidFill>
                <a:srgbClr val="66FF33"/>
              </a:solidFill>
              <a:effectLst>
                <a:outerShdw blurRad="50800" dist="39000" dir="5460000" algn="tl">
                  <a:srgbClr val="000000">
                    <a:alpha val="38000"/>
                  </a:srgbClr>
                </a:outerShdw>
              </a:effectLst>
              <a:latin typeface="Arial" pitchFamily="34" charset="0"/>
              <a:ea typeface="Times New Roman" pitchFamily="18"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000" b="1" i="0" u="none" strike="noStrike" normalizeH="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Tree>
    <p:extLst>
      <p:ext uri="{BB962C8B-B14F-4D97-AF65-F5344CB8AC3E}">
        <p14:creationId xmlns:p14="http://schemas.microsoft.com/office/powerpoint/2010/main" xmlns="" val="23786680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3707865" y="527775"/>
            <a:ext cx="2487861" cy="861774"/>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800" b="1" i="1"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حركة الكثبان الرملية</a:t>
            </a:r>
            <a:endParaRPr kumimoji="0" lang="en-US" sz="2800" b="1" i="1"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1" i="1"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
        <p:nvSpPr>
          <p:cNvPr id="3" name="Rectangle 2"/>
          <p:cNvSpPr/>
          <p:nvPr/>
        </p:nvSpPr>
        <p:spPr>
          <a:xfrm>
            <a:off x="4067944" y="1196752"/>
            <a:ext cx="4572000" cy="2308324"/>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just" rtl="1"/>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تتحرك رمال الكثبان مع هبوب الرياح، </a:t>
            </a:r>
            <a:r>
              <a:rPr lang="ar-SA" sz="2400" b="1" u="sng"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rPr>
              <a:t>ويتحكم فى حركة الرمال ومعدلات تقدمها عدد من العوامل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أهمها سرعة الرياح، متوسط نصف قطر الحبيبة، درجة خشونة السطح، كمية ونوع الغطاء النباتى، كمية الرطوبة فى الرمال</a:t>
            </a:r>
            <a:r>
              <a:rPr lang="ar-EG"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 وحجم الكثيب.</a:t>
            </a:r>
            <a:endParaRPr lang="en-US"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p:txBody>
      </p:sp>
      <p:sp>
        <p:nvSpPr>
          <p:cNvPr id="4" name="Rectangle 3"/>
          <p:cNvSpPr/>
          <p:nvPr/>
        </p:nvSpPr>
        <p:spPr>
          <a:xfrm>
            <a:off x="323528" y="3789040"/>
            <a:ext cx="8316416" cy="224869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rtl="1">
              <a:lnSpc>
                <a:spcPct val="150000"/>
              </a:lnSpc>
            </a:pPr>
            <a:r>
              <a:rPr lang="ar-SA" sz="2400" b="1"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rPr>
              <a:t>أوضحت الدراسات السابقة عن حركة الكثبان الطولية من خلال القياسات والملاحظات الحقلية أن الكثبان الطولية تتحرك قممها فى اتجاه حركة الرياح، ولقد لاحظ باجنولد أن معدل تقدم سلاسل الكثبان السيفية يختلف من سلسلة إلى أخر</a:t>
            </a:r>
            <a:r>
              <a:rPr lang="ar-EG" sz="2400" b="1"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rPr>
              <a:t>ى</a:t>
            </a:r>
            <a:r>
              <a:rPr lang="ar-SA" sz="2400" b="1"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rPr>
              <a:t>، وهو يرى عدم وجود علاقة بين معدل تقدم الكثيب وحجمه</a:t>
            </a:r>
            <a:r>
              <a:rPr lang="ar-EG" sz="2400" b="1"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endParaRPr>
          </a:p>
        </p:txBody>
      </p:sp>
      <p:pic>
        <p:nvPicPr>
          <p:cNvPr id="38914" name="Picture 2" descr="1"/>
          <p:cNvPicPr>
            <a:picLocks noChangeAspect="1" noChangeArrowheads="1"/>
          </p:cNvPicPr>
          <p:nvPr/>
        </p:nvPicPr>
        <p:blipFill>
          <a:blip r:embed="rId2" cstate="print"/>
          <a:srcRect/>
          <a:stretch>
            <a:fillRect/>
          </a:stretch>
        </p:blipFill>
        <p:spPr bwMode="auto">
          <a:xfrm>
            <a:off x="467544" y="1340768"/>
            <a:ext cx="2827015" cy="2160240"/>
          </a:xfrm>
          <a:prstGeom prst="rect">
            <a:avLst/>
          </a:prstGeom>
          <a:noFill/>
          <a:ln w="28575">
            <a:solidFill>
              <a:srgbClr val="000000"/>
            </a:solidFill>
            <a:miter lim="800000"/>
            <a:headEnd/>
            <a:tailEnd/>
          </a:ln>
        </p:spPr>
      </p:pic>
      <p:sp>
        <p:nvSpPr>
          <p:cNvPr id="7" name="Slide Number Placeholder 6"/>
          <p:cNvSpPr>
            <a:spLocks noGrp="1"/>
          </p:cNvSpPr>
          <p:nvPr>
            <p:ph type="sldNum" sz="quarter" idx="12"/>
          </p:nvPr>
        </p:nvSpPr>
        <p:spPr/>
        <p:txBody>
          <a:bodyPr/>
          <a:lstStyle/>
          <a:p>
            <a:fld id="{40438969-D4AE-4934-A7E1-B5AB2B8D75EC}" type="slidenum">
              <a:rPr lang="en-US" smtClean="0"/>
              <a:pPr/>
              <a:t>18</a:t>
            </a:fld>
            <a:endParaRPr lang="en-US"/>
          </a:p>
        </p:txBody>
      </p:sp>
    </p:spTree>
    <p:extLst>
      <p:ext uri="{BB962C8B-B14F-4D97-AF65-F5344CB8AC3E}">
        <p14:creationId xmlns:p14="http://schemas.microsoft.com/office/powerpoint/2010/main" xmlns="" val="1969935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251520" y="548680"/>
            <a:ext cx="8712968" cy="2954655"/>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kumimoji="0" lang="ar-EG" sz="2400" b="1" i="0" u="none" strike="noStrike" normalizeH="0" baseline="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rPr>
              <a:t>وفى بحر الرمال شمال سيناء، قام تسور </a:t>
            </a:r>
            <a:r>
              <a:rPr kumimoji="0" lang="ar-EG" sz="2400" b="1" i="0" u="none" strike="noStrike" normalizeH="0" baseline="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rPr>
              <a:t>بقياس </a:t>
            </a:r>
            <a:r>
              <a:rPr kumimoji="0" lang="ar-EG" sz="2400" b="1" i="0" u="none" strike="noStrike" normalizeH="0" baseline="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rPr>
              <a:t>حركة كثيب طولى متعرج </a:t>
            </a:r>
            <a:r>
              <a:rPr kumimoji="0" lang="en-US" sz="2400" b="1" i="0" u="none" strike="noStrike" normalizeH="0" baseline="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rPr>
              <a:t>Sinuous Linear dune</a:t>
            </a:r>
            <a:r>
              <a:rPr kumimoji="0" lang="ar-EG" sz="2400" b="1" i="0" u="none" strike="noStrike" normalizeH="0" baseline="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rPr>
              <a:t> طوله 1500م، وقد استمر القياس لمدة 32 شهراً، تحرك الكثيب خلالها 39م، بمتوسط شهرى قدره 1.22 م/شهر، ومتوسط سنوى 14.6م، وقد لاحظ </a:t>
            </a:r>
            <a:r>
              <a:rPr kumimoji="0" lang="en-US" sz="2400" b="1" i="0" u="none" strike="noStrike" normalizeH="0" baseline="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rPr>
              <a:t>(</a:t>
            </a:r>
            <a:r>
              <a:rPr kumimoji="0" lang="en-US" sz="2400" b="1" i="0" u="none" strike="noStrike" normalizeH="0" baseline="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rPr>
              <a:t>Tsoar</a:t>
            </a:r>
            <a:r>
              <a:rPr kumimoji="0" lang="en-US" sz="2400" b="1" i="0" u="none" strike="noStrike" normalizeH="0" baseline="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rPr>
              <a:t>)</a:t>
            </a:r>
            <a:r>
              <a:rPr kumimoji="0" lang="ar-EG" sz="2400" b="1" i="0" u="none" strike="noStrike" normalizeH="0" baseline="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rPr>
              <a:t> أن حركة الكثيب خلال الصيف تصل إلى 1.31م/شهر، وفى الشتاء، 1.12 م/شهر، ولقد لاحظ أيضاً أن القمم والسروج تتحرك ببطء فى اتجاه الرياح على طول المحاور الطولية بمتوسط سنوى قدره 8.4م0</a:t>
            </a:r>
            <a:endParaRPr kumimoji="0" lang="en-US" sz="2400" b="1" i="0" u="none" strike="noStrike" normalizeH="0" baseline="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rPr>
              <a:t>وقد توصل إلى أن</a:t>
            </a:r>
            <a:r>
              <a:rPr kumimoji="0" lang="ar-EG" sz="2400" b="1" i="0" u="none" strike="noStrike" normalizeH="0" baseline="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rPr>
              <a:t>ه</a:t>
            </a:r>
            <a:r>
              <a:rPr kumimoji="0" lang="ar-SA" sz="2400" b="1" i="0" u="none" strike="noStrike" normalizeH="0" baseline="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rPr>
              <a:t> قد تظهر قمم وسروج جديدة مع حركة الكثيب الطولى بالقرب من قمة </a:t>
            </a:r>
            <a:r>
              <a:rPr kumimoji="0" lang="ar-SA" sz="2400" b="1" i="0" u="none" strike="noStrike" normalizeH="0" baseline="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rPr>
              <a:t>الكثيب</a:t>
            </a:r>
            <a:r>
              <a:rPr kumimoji="0" lang="ar-EG" sz="2400" b="1" i="0" u="none" strike="noStrike" normalizeH="0" baseline="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rPr>
              <a:t>.</a:t>
            </a:r>
            <a:endParaRPr kumimoji="0" lang="en-US" sz="2400" b="1" i="0" u="none" strike="noStrike" normalizeH="0" baseline="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cs typeface="Arial" pitchFamily="34" charset="0"/>
            </a:endParaRPr>
          </a:p>
        </p:txBody>
      </p:sp>
      <p:sp>
        <p:nvSpPr>
          <p:cNvPr id="39938" name="Rectangle 2"/>
          <p:cNvSpPr>
            <a:spLocks noChangeArrowheads="1"/>
          </p:cNvSpPr>
          <p:nvPr/>
        </p:nvSpPr>
        <p:spPr bwMode="auto">
          <a:xfrm>
            <a:off x="274356" y="3710380"/>
            <a:ext cx="8496944" cy="332398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kumimoji="0" lang="ar-EG"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كذلك أوضحت دراسة </a:t>
            </a:r>
            <a:r>
              <a:rPr kumimoji="0" lang="ar-EG" sz="2400" b="1" i="0" u="none" strike="noStrike" normalizeH="0" baseline="0" dirty="0" smtClean="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فكرى وآخرون أن </a:t>
            </a:r>
            <a:r>
              <a:rPr kumimoji="0" lang="ar-EG"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معدل تحرك الرمال فى منطقة شمال سيناء بنحو 8م/السنة فى اتجاه 85 درجه ج ق.</a:t>
            </a:r>
            <a:endPar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أوضحت الدراسة الميدانية </a:t>
            </a:r>
            <a:r>
              <a:rPr kumimoji="0" lang="ar-EG" sz="2400" b="1" i="0" u="none" strike="noStrike" normalizeH="0" baseline="0" dirty="0" smtClean="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لشمال سيناء أن </a:t>
            </a:r>
            <a:r>
              <a:rPr kumimoji="0" lang="ar-EG"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الكثبان الطولية والطولية المركبة </a:t>
            </a:r>
            <a:r>
              <a:rPr kumimoji="0" lang="ar-EG" sz="2400" b="1" i="0" u="none" strike="noStrike" normalizeH="0" baseline="0" dirty="0" smtClean="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كثبان </a:t>
            </a:r>
            <a:r>
              <a:rPr kumimoji="0" lang="ar-EG"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نشطة </a:t>
            </a:r>
            <a:r>
              <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Active</a:t>
            </a:r>
            <a:r>
              <a:rPr kumimoji="0" lang="ar-EG"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وتتحرك مع هبوب رياح متوسطة السرعة، حيث يتم تذرية الجانب اللطيف الانحدار من الكثيب، والإرساب على الجانب الآخر، وعادة ما تبدأ التذرية عند أقدام الجانب اللطيف الانحدار، ولقد أمكن من خلال الدراسة الميدانية قياس سمك رمال التذرية وذلك من خلال قياس طول الجزء المكشوف من جذور النباتات وتبين أنه يتراوح ما بين 5سم ومتر ونصف.</a:t>
            </a:r>
            <a:endPar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40438969-D4AE-4934-A7E1-B5AB2B8D75EC}" type="slidenum">
              <a:rPr lang="en-US" smtClean="0"/>
              <a:pPr/>
              <a:t>19</a:t>
            </a:fld>
            <a:endParaRPr lang="en-US"/>
          </a:p>
        </p:txBody>
      </p:sp>
    </p:spTree>
    <p:extLst>
      <p:ext uri="{BB962C8B-B14F-4D97-AF65-F5344CB8AC3E}">
        <p14:creationId xmlns:p14="http://schemas.microsoft.com/office/powerpoint/2010/main" xmlns="" val="2390647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E659580-68B4-4E55-93BE-0858249AC60F}" type="slidenum">
              <a:rPr lang="en-US" smtClean="0"/>
              <a:pPr/>
              <a:t>2</a:t>
            </a:fld>
            <a:endParaRPr lang="en-US"/>
          </a:p>
        </p:txBody>
      </p:sp>
      <p:sp>
        <p:nvSpPr>
          <p:cNvPr id="4" name="Rectangle 3"/>
          <p:cNvSpPr/>
          <p:nvPr/>
        </p:nvSpPr>
        <p:spPr>
          <a:xfrm>
            <a:off x="755576" y="381000"/>
            <a:ext cx="7992888" cy="6219010"/>
          </a:xfrm>
          <a:prstGeom prst="rect">
            <a:avLst/>
          </a:prstGeom>
        </p:spPr>
        <p:txBody>
          <a:bodyPr wrap="square">
            <a:spAutoFit/>
          </a:bodyPr>
          <a:lstStyle/>
          <a:p>
            <a:pPr algn="ctr" rtl="1">
              <a:lnSpc>
                <a:spcPct val="150000"/>
              </a:lnSpc>
            </a:pPr>
            <a:r>
              <a:rPr lang="ar-SA"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الريـــاح  </a:t>
            </a:r>
            <a:endParaRPr lang="en-US"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lnSpc>
                <a:spcPct val="150000"/>
              </a:lnSpc>
            </a:pP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تعتبر الرياح من اكثر عوامل التعرية تاثيراً فى المناطق الجافة وشبة جافة </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للأسباب التاليه:</a:t>
            </a:r>
          </a:p>
          <a:p>
            <a:pPr marL="342900" indent="-342900" algn="just" rtl="1">
              <a:lnSpc>
                <a:spcPct val="150000"/>
              </a:lnSpc>
              <a:buFont typeface="Wingdings" pitchFamily="2" charset="2"/>
              <a:buChar char="Ø"/>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السطح  عارياً لا تغطية النباتات </a:t>
            </a:r>
            <a:endParaRPr lang="ar-EG" sz="2400" b="1"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endParaRPr>
          </a:p>
          <a:p>
            <a:pPr marL="342900" indent="-342900" algn="just" rtl="1">
              <a:lnSpc>
                <a:spcPct val="150000"/>
              </a:lnSpc>
              <a:buFont typeface="Wingdings" pitchFamily="2" charset="2"/>
              <a:buChar char="Ø"/>
            </a:pPr>
            <a:r>
              <a:rPr lang="ar-SA" sz="2400" b="1"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تنكشف </a:t>
            </a:r>
            <a:r>
              <a:rPr lang="ar-SA" sz="2400" b="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الصخور أمام عوامل التجوية فتعمل على تفتيتها </a:t>
            </a:r>
            <a:endParaRPr lang="ar-EG" sz="2400" b="1"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endParaRPr>
          </a:p>
          <a:p>
            <a:pPr algn="just" rtl="1">
              <a:lnSpc>
                <a:spcPct val="150000"/>
              </a:lnSpc>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تستطيع الرياح ان تحمل الرمال التي تستخدمها كمعاول تساعدها فى عمليات النحت وليس معنى ذلك ان تأثير الرياح يقتصر على المناطق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الصحراوية</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فقط</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algn="just" rtl="1">
              <a:lnSpc>
                <a:spcPct val="150000"/>
              </a:lnSpc>
            </a:pPr>
            <a:r>
              <a:rPr lang="ar-SA"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تختلف </a:t>
            </a:r>
            <a:r>
              <a:rPr lang="ar-SA"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الرياح عن المياه الجارية فيما يلي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lvl="0" indent="-342900" algn="just" rtl="1">
              <a:lnSpc>
                <a:spcPct val="150000"/>
              </a:lnSpc>
              <a:buFont typeface="Wingdings" pitchFamily="2" charset="2"/>
              <a:buChar char="§"/>
            </a:pP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إنها لا تسير في مجارى محدودة .</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marL="342900" lvl="0" indent="-342900" algn="just" rtl="1">
              <a:lnSpc>
                <a:spcPct val="150000"/>
              </a:lnSpc>
              <a:buFont typeface="Wingdings" pitchFamily="2" charset="2"/>
              <a:buChar char="§"/>
            </a:pP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إنها تمتد رأسياً لمسافات عالية .</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marL="342900" indent="-342900" algn="just" rtl="1">
              <a:lnSpc>
                <a:spcPct val="150000"/>
              </a:lnSpc>
              <a:buFont typeface="Wingdings" pitchFamily="2" charset="2"/>
              <a:buChar char="§"/>
            </a:pP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إنها قد تستطيع تخطى العقبات و تسلق المرتفعات </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xmlns="" val="2790454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143508" y="1124744"/>
            <a:ext cx="8640960" cy="2215991"/>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kumimoji="0" lang="ar-EG"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وتجدر الإشارة إلى أن معدل تحرك الرمال يختلف على مدار العام وفقاً لسرعة الرياح، فقد أثبتت الدراسة الميدانية للكثبان الرملية شمال سيناء أن سرعة حركة الرمال تزيد فى فصل الصيف مع زيادة سرعة الرياح إلى جانب ارتفاع درجة الحرارة فى هذا الفصل حيث يصل متوسط الحرارة العظمى فى العريش 30.6</a:t>
            </a:r>
            <a:r>
              <a:rPr kumimoji="0" lang="en-US"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sym typeface="Symbol" pitchFamily="18" charset="2"/>
              </a:rPr>
              <a:t></a:t>
            </a:r>
            <a:r>
              <a:rPr kumimoji="0" lang="ar-EG"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م مما يعمل على تبخر المياه التى توجد بين حبيبات الرمال، ويزيد من سرعة حركتها.</a:t>
            </a:r>
            <a:endParaRPr kumimoji="0" lang="en-US"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sym typeface="Symbol" pitchFamily="18" charset="2"/>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sym typeface="Symbol" pitchFamily="18" charset="2"/>
            </a:endParaRPr>
          </a:p>
        </p:txBody>
      </p:sp>
      <p:sp>
        <p:nvSpPr>
          <p:cNvPr id="6" name="Slide Number Placeholder 5"/>
          <p:cNvSpPr>
            <a:spLocks noGrp="1"/>
          </p:cNvSpPr>
          <p:nvPr>
            <p:ph type="sldNum" sz="quarter" idx="12"/>
          </p:nvPr>
        </p:nvSpPr>
        <p:spPr/>
        <p:txBody>
          <a:bodyPr/>
          <a:lstStyle/>
          <a:p>
            <a:fld id="{40438969-D4AE-4934-A7E1-B5AB2B8D75EC}" type="slidenum">
              <a:rPr lang="en-US" smtClean="0"/>
              <a:pPr/>
              <a:t>20</a:t>
            </a:fld>
            <a:endParaRPr lang="en-US"/>
          </a:p>
        </p:txBody>
      </p:sp>
      <p:pic>
        <p:nvPicPr>
          <p:cNvPr id="4" name="Picture 3">
            <a:extLst>
              <a:ext uri="{FF2B5EF4-FFF2-40B4-BE49-F238E27FC236}">
                <a16:creationId xmlns:a16="http://schemas.microsoft.com/office/drawing/2014/main" xmlns="" id="{1D0E6A3E-15F3-4380-A895-F05E0A139EA6}"/>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763688" y="3933056"/>
            <a:ext cx="5400600" cy="2448272"/>
          </a:xfrm>
          <a:prstGeom prst="rect">
            <a:avLst/>
          </a:prstGeom>
        </p:spPr>
      </p:pic>
      <p:sp>
        <p:nvSpPr>
          <p:cNvPr id="5" name="Rectangle 1"/>
          <p:cNvSpPr>
            <a:spLocks noChangeArrowheads="1"/>
          </p:cNvSpPr>
          <p:nvPr/>
        </p:nvSpPr>
        <p:spPr bwMode="auto">
          <a:xfrm>
            <a:off x="3419872" y="262970"/>
            <a:ext cx="2487861" cy="861774"/>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800" b="1" i="1"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حركة الكثبان الرملية</a:t>
            </a:r>
            <a:endParaRPr kumimoji="0" lang="en-US" sz="2800" b="1" i="1"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1" i="1"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Tree>
    <p:extLst>
      <p:ext uri="{BB962C8B-B14F-4D97-AF65-F5344CB8AC3E}">
        <p14:creationId xmlns:p14="http://schemas.microsoft.com/office/powerpoint/2010/main" xmlns="" val="12984831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323528" y="363914"/>
            <a:ext cx="8568952" cy="634019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0" tIns="0" rIns="0" bIns="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EG" sz="28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أساليب مواجهة أخطار زحف الكثبان:</a:t>
            </a:r>
            <a:endParaRPr kumimoji="0" lang="en-US" sz="28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نظرا للمشاكل الكبيرة التى تنجم عن حركة الكثبان الرملية وذلك بتهديدها المستمر للمنشأت الصناعية والسكنية والطرق والمزارع فقد كان من الضرورى العمل على تثبيت الكثبان الرملية والتخلص من أضرارها ثم تحويلها إلى منتزهات وأراضى منتجة</a:t>
            </a:r>
            <a:r>
              <a:rPr kumimoji="0" lang="ar-EG"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تعتبر الطرق المتبعة فى الوطن العربى والخاصة بتثبيت الكثبان الرملية متشابهة من حيث المبدأ والأهداف ولاتختلف إلا على مستوى التنفيذ الذى يخضع بدوره إلى مدى توفر أو عدم توفر المواد الأولية المستعملة والامكانيات الفنية المتوفرة لدى كل دولة</a:t>
            </a:r>
            <a:r>
              <a:rPr kumimoji="0" lang="en-US"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br>
              <a:rPr kumimoji="0" lang="en-US"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br>
            <a:r>
              <a:rPr kumimoji="0" lang="ar-SA" sz="2400" b="1" i="0" u="sng"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ويخضع تثبيت الكثبان الرملية إلى عمليتين رئيسيتين</a:t>
            </a:r>
            <a:r>
              <a:rPr kumimoji="0" lang="en-US" sz="2400" b="1" i="0" u="sng"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endParaRPr kumimoji="0" lang="en-US" sz="2400" b="1" i="0" u="sng"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1.التثبيت الميكانيكى أو المؤقت</a:t>
            </a:r>
            <a:r>
              <a:rPr kumimoji="0" lang="en-US"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2.التثبيت البيولوجى أو الدائم</a:t>
            </a:r>
            <a:r>
              <a:rPr kumimoji="0" lang="en-US"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ar-EG"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indent="457200" algn="justLow" rtl="1" eaLnBrk="0" fontAlgn="base" hangingPunct="0">
              <a:spcBef>
                <a:spcPct val="0"/>
              </a:spcBef>
              <a:spcAft>
                <a:spcPct val="0"/>
              </a:spcAft>
            </a:pPr>
            <a:r>
              <a:rPr lang="ar-SA" sz="2400"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lang="ar-SA" sz="2400" b="1"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إن الهدف من تثبيت الكثبان الرملية تثبيتا أوليا سواء ميكانيكيا أو كيماويا هو إنشاء غطاء شجرى أو شجيرى لتثبيتها تثبيتا نهائيا إذ أن التثبيت الأولى الميكانيكى أو الكيماوى هو عبارة عن وسيلة لتثبيت سطح الكثبان الرملية لمدة زمنية معينة (2- 4 سنوات) وهى فترة كافية لنمو الأشجار أو الشجيرات التى تغرس على الكثبان الرملية المثبتة بهذه الوسيلة حيث يتكون مجموع جذرى يساعد على تماسك حبيبات الرمال وكذلك مجموعا خضريا فوق سطح الرمال يساعد على كسر قوة الرياح وحماية سطح الرمال من الانجراف الهوائى </a:t>
            </a:r>
            <a:r>
              <a:rPr lang="ar-SA" sz="2400"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endParaRPr lang="ar-SA" sz="2400" b="1"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p:txBody>
      </p:sp>
      <p:sp>
        <p:nvSpPr>
          <p:cNvPr id="3" name="Slide Number Placeholder 2"/>
          <p:cNvSpPr>
            <a:spLocks noGrp="1"/>
          </p:cNvSpPr>
          <p:nvPr>
            <p:ph type="sldNum" sz="quarter" idx="12"/>
          </p:nvPr>
        </p:nvSpPr>
        <p:spPr/>
        <p:txBody>
          <a:bodyPr/>
          <a:lstStyle/>
          <a:p>
            <a:fld id="{40438969-D4AE-4934-A7E1-B5AB2B8D75EC}" type="slidenum">
              <a:rPr lang="en-US" smtClean="0"/>
              <a:pPr/>
              <a:t>21</a:t>
            </a:fld>
            <a:endParaRPr lang="en-US"/>
          </a:p>
        </p:txBody>
      </p:sp>
    </p:spTree>
    <p:extLst>
      <p:ext uri="{BB962C8B-B14F-4D97-AF65-F5344CB8AC3E}">
        <p14:creationId xmlns:p14="http://schemas.microsoft.com/office/powerpoint/2010/main" xmlns="" val="27439060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p:cNvSpPr>
            <a:spLocks noChangeArrowheads="1"/>
          </p:cNvSpPr>
          <p:nvPr/>
        </p:nvSpPr>
        <p:spPr bwMode="auto">
          <a:xfrm>
            <a:off x="251520" y="107921"/>
            <a:ext cx="8568952" cy="6463308"/>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kumimoji="0" lang="ar-SA" sz="3200" b="1" i="0" u="sng"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يهدف التثبيت الميكانيكى</a:t>
            </a:r>
            <a:r>
              <a:rPr kumimoji="0" lang="ar-EG" sz="3200" b="1" i="0" u="sng"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للكثبان</a:t>
            </a:r>
            <a:r>
              <a:rPr kumimoji="0" lang="ar-SA" sz="3200" b="1" i="0" u="sng"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إلى: </a:t>
            </a:r>
            <a:endParaRPr kumimoji="0" lang="en-US" sz="3200" b="1" i="0" u="sng"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1.تخفيف سرعة الرياح وإفقادها القدرة الانجرافية وطاقة النقل وبالتالى ترسيب ماتحمله من رمال</a:t>
            </a:r>
            <a:r>
              <a:rPr kumimoji="0" lang="en-US"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EG"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ar-SA"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2.منع وإعاقة وصول الرياح إلى حبيبات الرمل على سطح الكثبان الرملية للمحافظة على استقرارها وذلك بإقامة الحواجز المختلفة</a:t>
            </a:r>
            <a:r>
              <a:rPr kumimoji="0" lang="en-US"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SA" sz="3200" b="1" i="0" u="sng"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وتشمل عملية التثبيت الميكانيكى الاجراءات التالية: </a:t>
            </a:r>
            <a:endParaRPr kumimoji="0" lang="en-US" sz="3200" b="1" i="0" u="sng"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اقامة الحواجز الأمامية والدفاعية</a:t>
            </a:r>
            <a:r>
              <a:rPr kumimoji="0" lang="en-US"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اقامة مصدات رياح صغيرة</a:t>
            </a:r>
            <a:r>
              <a:rPr kumimoji="0" lang="en-US"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تغطية الكثبان الرملية بالمواد النباتية أو النفطية أو الكيماوية</a:t>
            </a:r>
            <a:r>
              <a:rPr kumimoji="0" lang="en-US"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تثبيت الكثبان باستعمال الحواجز النباتية</a:t>
            </a:r>
            <a:r>
              <a:rPr kumimoji="0" lang="ar-EG"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r>
              <a:rPr kumimoji="0" lang="en-US"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التثبيت بواسطة الرش بالزيت الخام</a:t>
            </a:r>
            <a:r>
              <a:rPr kumimoji="0" lang="ar-EG"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r>
              <a:rPr kumimoji="0" lang="en-US"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0438969-D4AE-4934-A7E1-B5AB2B8D75EC}" type="slidenum">
              <a:rPr lang="en-US" smtClean="0"/>
              <a:pPr/>
              <a:t>22</a:t>
            </a:fld>
            <a:endParaRPr lang="en-US"/>
          </a:p>
        </p:txBody>
      </p:sp>
    </p:spTree>
    <p:extLst>
      <p:ext uri="{BB962C8B-B14F-4D97-AF65-F5344CB8AC3E}">
        <p14:creationId xmlns:p14="http://schemas.microsoft.com/office/powerpoint/2010/main" xmlns="" val="20932707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0" y="148471"/>
            <a:ext cx="8964488" cy="655564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1" i="0" u="none" strike="noStrike" cap="all" normalizeH="0" baseline="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pitchFamily="34" charset="0"/>
                <a:ea typeface="Times New Roman" pitchFamily="18" charset="0"/>
                <a:cs typeface="Arial" pitchFamily="34" charset="0"/>
              </a:rPr>
              <a:t>اقامة الحواجز الأمامية</a:t>
            </a:r>
            <a:r>
              <a:rPr kumimoji="0" lang="en-US" sz="2000" b="1" i="0" u="none" strike="noStrike" cap="all" normalizeH="0" baseline="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pitchFamily="34" charset="0"/>
                <a:ea typeface="Times New Roman" pitchFamily="18" charset="0"/>
                <a:cs typeface="Arial" pitchFamily="34" charset="0"/>
              </a:rPr>
              <a:t>:</a:t>
            </a:r>
            <a:r>
              <a:rPr kumimoji="0" lang="ar-SA" sz="2000" b="1" i="0" u="none" strike="noStrike" cap="all" normalizeH="0" baseline="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pitchFamily="34" charset="0"/>
                <a:ea typeface="Times New Roman" pitchFamily="18" charset="0"/>
                <a:cs typeface="Arial" pitchFamily="34" charset="0"/>
              </a:rPr>
              <a:t> </a:t>
            </a:r>
            <a:endParaRPr kumimoji="0" lang="en-US" sz="2000" b="1" i="0" u="none" strike="noStrike" cap="all" normalizeH="0" baseline="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a:r>
            <a:b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br>
            <a:r>
              <a:rPr kumimoji="0" lang="ar-SA"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وهى عبارة عن حواجز أولية تقام فى الأماكن التى تهب منها الرياح والرمال وتعمل على التخفيف من سرعة الرياح وإفقادها القدرة الانجرافية وكذلك الحد من زحف الرمال التى تتراكم على هذه الخطوط مكونة بذلك حاجزا طبيعيا الهدف منه حماية كل ما يوجد وراء هذه الخطوط من منشأت اقتصادية</a:t>
            </a:r>
            <a: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 </a:t>
            </a:r>
            <a:b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br>
            <a:r>
              <a:rPr kumimoji="0" lang="ar-SA"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تصميم الحواجز الامامية  </a:t>
            </a:r>
            <a:endPar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إن اقامة وتصميم هذه المصدات الأمامية له أهمية كبيرة فى تثبيت الكثبان الرملية المتحركة لذا يجب أن تؤخذ فى الاعتبار</a:t>
            </a:r>
            <a: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a:t>
            </a:r>
            <a:endParaRPr kumimoji="0" lang="ar-EG"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مواقع الكثيب الصناعى بالنسبة إلى المنطقة المطلوب حمايتها.</a:t>
            </a:r>
            <a:endPar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a:r>
            <a:b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br>
            <a:r>
              <a:rPr kumimoji="0" lang="ar-SA"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اختيار المكان المناسب لاقامة الحواجز الدفاعية</a:t>
            </a:r>
            <a: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a:t>
            </a:r>
            <a:endPar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a:r>
            <a:b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br>
            <a:r>
              <a:rPr kumimoji="0" lang="ar-SA"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تقام هذه الحواجز فى المنطقة الانتقالية للكثبان الرملية على مسافة 200 - 300 متر من المنطقة المراد حمايتها فتكون سدا لها تتراكم عليه الرمال</a:t>
            </a:r>
            <a: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 </a:t>
            </a:r>
            <a:b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br>
            <a:r>
              <a:rPr kumimoji="0" lang="ar-SA"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ويمكن أن نعرف السياج بأنه مصد للرياح السائدة للحد من سرعتها و لدفع الرمال المتحركة إلى التراكم أمامه ويؤدى هذا التراكم إلى تكوين أول كثيب صناعى يمثل أول مراحل مقاومة التجمع الرملى</a:t>
            </a:r>
            <a: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a:t>
            </a:r>
            <a:b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br>
            <a:r>
              <a:rPr kumimoji="0" lang="ar-SA"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وتبعا لموقع السياج بالنسبة لاتجاه الرياح السائدة </a:t>
            </a:r>
            <a:r>
              <a:rPr kumimoji="0" lang="ar-SA" sz="2000" b="1" i="0" u="sng"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يتكون نوعان من الكثبان الصناعية: </a:t>
            </a:r>
            <a:endParaRPr kumimoji="0" lang="en-US" sz="2000" b="1" i="0" u="sng"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000" b="1" i="0" u="sng" strike="noStrike" cap="all" normalizeH="0" baseline="0" dirty="0">
                <a:ln w="9000" cmpd="sng">
                  <a:solidFill>
                    <a:schemeClr val="accent4">
                      <a:shade val="50000"/>
                      <a:satMod val="120000"/>
                    </a:schemeClr>
                  </a:solidFill>
                  <a:prstDash val="solid"/>
                </a:ln>
                <a:solidFill>
                  <a:srgbClr val="FF3300"/>
                </a:solidFill>
                <a:effectLst>
                  <a:reflection blurRad="12700" stA="28000" endPos="45000" dist="1000" dir="5400000" sy="-100000" algn="bl" rotWithShape="0"/>
                </a:effectLst>
                <a:latin typeface="Arial" pitchFamily="34" charset="0"/>
                <a:ea typeface="Times New Roman" pitchFamily="18" charset="0"/>
                <a:cs typeface="Arial" pitchFamily="34" charset="0"/>
              </a:rPr>
              <a:t>كثيب التوقيف</a:t>
            </a:r>
            <a:r>
              <a:rPr kumimoji="0" lang="ar-SA"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:ويهدف إلى ايقاف تقدم الرمل قدر الامكان</a:t>
            </a:r>
            <a: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a:t>
            </a:r>
            <a:b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br>
            <a:r>
              <a:rPr kumimoji="0" lang="ar-SA"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ويتكون أمام السياج فى وضع عمودى بالنسبة لأشد اتجاهات الري</a:t>
            </a:r>
            <a:r>
              <a:rPr kumimoji="0" lang="ar-EG"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ا</a:t>
            </a:r>
            <a:r>
              <a:rPr kumimoji="0" lang="ar-SA"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ح خطورة</a:t>
            </a:r>
            <a: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a:t>
            </a:r>
            <a:endPar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000" b="1" i="0" u="sng" strike="noStrike" cap="all" normalizeH="0" baseline="0" dirty="0">
                <a:ln w="9000" cmpd="sng">
                  <a:solidFill>
                    <a:schemeClr val="accent4">
                      <a:shade val="50000"/>
                      <a:satMod val="120000"/>
                    </a:schemeClr>
                  </a:solidFill>
                  <a:prstDash val="solid"/>
                </a:ln>
                <a:solidFill>
                  <a:srgbClr val="FF3300"/>
                </a:solidFill>
                <a:effectLst>
                  <a:reflection blurRad="12700" stA="28000" endPos="45000" dist="1000" dir="5400000" sy="-100000" algn="bl" rotWithShape="0"/>
                </a:effectLst>
                <a:latin typeface="Arial" pitchFamily="34" charset="0"/>
                <a:ea typeface="Times New Roman" pitchFamily="18" charset="0"/>
                <a:cs typeface="Arial" pitchFamily="34" charset="0"/>
              </a:rPr>
              <a:t>كثيب ( التحويل أو الاستتار ) </a:t>
            </a:r>
            <a:r>
              <a:rPr kumimoji="0" lang="ar-SA"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:يستخدم لتحويل الرمل فى اتجاه مختلف عن اتجاه الريح ويتكون أمام سياج باتجاه يمثل زاوية تتراوح بين 120- 140 درجة</a:t>
            </a:r>
            <a: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a:t>
            </a:r>
            <a:endPar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0438969-D4AE-4934-A7E1-B5AB2B8D75EC}" type="slidenum">
              <a:rPr lang="en-US" smtClean="0"/>
              <a:pPr/>
              <a:t>23</a:t>
            </a:fld>
            <a:endParaRPr lang="en-US"/>
          </a:p>
        </p:txBody>
      </p:sp>
    </p:spTree>
    <p:extLst>
      <p:ext uri="{BB962C8B-B14F-4D97-AF65-F5344CB8AC3E}">
        <p14:creationId xmlns:p14="http://schemas.microsoft.com/office/powerpoint/2010/main" xmlns="" val="2628755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467544" y="908720"/>
            <a:ext cx="8496944" cy="4524315"/>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sng"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إقامة السياج :</a:t>
            </a:r>
            <a:endParaRPr kumimoji="0" lang="en-US" sz="2400" b="1" i="0" u="sng"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r>
            <a:br>
              <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br>
            <a:r>
              <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ar-SA"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لايجوز اقامة أى جزء من أجزاء السياج </a:t>
            </a:r>
            <a:r>
              <a:rPr kumimoji="0" lang="ar-SA"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على مسافة تقل عن 200 متر من المنطقة المطلوب حمايتها</a:t>
            </a:r>
            <a:r>
              <a:rPr kumimoji="0" lang="ar-SA"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فإذا ما وصلت هذه المسافة ينبغى اقامة سياج ثان يتراوح بين 40-50 مترا فى اتجاه الأول </a:t>
            </a:r>
            <a:r>
              <a:rPr kumimoji="0" lang="ar-SA"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ولكى يؤدى السياج دوره بفعالية يجب أن يكون له الموصفات التالية: </a:t>
            </a:r>
            <a:endParaRPr kumimoji="0" lang="ar-EG"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يسمح بنفاذ الريح لكى يحد من سرعتها ويسمح بتجمع الرمل . ونفاذ الري</a:t>
            </a:r>
            <a:r>
              <a:rPr kumimoji="0" lang="ar-EG"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a:t>
            </a:r>
            <a:r>
              <a:rPr kumimoji="0" lang="ar-SA"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ح من السياج يتيح تراكم الرمال على جانبى السياج.</a:t>
            </a:r>
            <a:endPar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يتراوح ارتفاع السياج  بين متر ، 1.20 متر ولا مبرر لأى ارتفاع يزيد عن ذلك</a:t>
            </a:r>
            <a:r>
              <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بعد تحديد اتجاه السياج يتم تخطيط وضعه وعدد من الأوتاد</a:t>
            </a:r>
            <a:r>
              <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 </a:t>
            </a:r>
            <a:br>
              <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br>
            <a:r>
              <a:rPr kumimoji="0" lang="ar-SA"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والمواد التى يجوز استخدامها لإعداد أسياج متعددة</a:t>
            </a:r>
            <a:r>
              <a:rPr kumimoji="0" lang="ar-EG"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endParaRPr kumimoji="0" lang="ar-SA"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0438969-D4AE-4934-A7E1-B5AB2B8D75EC}" type="slidenum">
              <a:rPr lang="en-US" smtClean="0"/>
              <a:pPr/>
              <a:t>24</a:t>
            </a:fld>
            <a:endParaRPr lang="en-US"/>
          </a:p>
        </p:txBody>
      </p:sp>
    </p:spTree>
    <p:extLst>
      <p:ext uri="{BB962C8B-B14F-4D97-AF65-F5344CB8AC3E}">
        <p14:creationId xmlns:p14="http://schemas.microsoft.com/office/powerpoint/2010/main" xmlns="" val="36587697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620688"/>
            <a:ext cx="7433445" cy="646331"/>
          </a:xfrm>
          <a:prstGeom prst="rect">
            <a:avLst/>
          </a:prstGeom>
        </p:spPr>
        <p:txBody>
          <a:bodyPr wrap="none">
            <a:spAutoFit/>
          </a:bodyPr>
          <a:lstStyle/>
          <a:p>
            <a:r>
              <a:rPr lang="ar-SA" sz="3600" b="1"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المواد التى يجوز استخدامها لإعداد أسياج متعددة</a:t>
            </a:r>
            <a:endParaRPr lang="en-US" sz="3600" dirty="0"/>
          </a:p>
        </p:txBody>
      </p:sp>
      <p:sp>
        <p:nvSpPr>
          <p:cNvPr id="68609" name="Rectangle 1"/>
          <p:cNvSpPr>
            <a:spLocks noChangeArrowheads="1"/>
          </p:cNvSpPr>
          <p:nvPr/>
        </p:nvSpPr>
        <p:spPr bwMode="auto">
          <a:xfrm>
            <a:off x="359024" y="1340768"/>
            <a:ext cx="8533456" cy="452431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استخدام سعف النخيل :</a:t>
            </a:r>
            <a:endParaRPr kumimoji="0" lang="en-US"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br>
              <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br>
            <a:r>
              <a:rPr kumimoji="0" lang="ar-SA"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عندما تكون المنطقة ذات تربة هشة يحفر بعمق 40 سم وبعرض 30 سم لدفن أطراف السعف أما إذا كانت التربة صلبة فمن الأفضل اقامة تل بإرتفاع 80 سم لدعم السياج ويدفن السعف بعمق 30 سم فى الخندق أو التل ويراعى تكثيف تشابك السعف عندما يكون مقطوعا حديثا</a:t>
            </a:r>
            <a: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r>
            <a:br>
              <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br>
            <a:r>
              <a:rPr kumimoji="0" lang="ar-SA"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وطريقه سعف النخيل يتم اللجوء إلى استعمالها كلما توافرت الكميات المطلوبة خاصة فى الواحات وتعتمد الطريقة على استخدام أعمدة خشبية بطول 1.5 متر يثبت منها فى الرمال حوالى 50 سم وتنشأ على أابعاد تتراوح بين 3 ، 5 متر من الجهة المراد حمايتها ثم يوضع فيما بينها سعف النخيل وتربط ببعضها بواسطة حبال الليف أو الأسلاك المعدنية لكى لا تتأثر بفعل الرياح </a:t>
            </a:r>
            <a:endParaRPr kumimoji="0" lang="ar-SA"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40438969-D4AE-4934-A7E1-B5AB2B8D75EC}" type="slidenum">
              <a:rPr lang="en-US" smtClean="0"/>
              <a:pPr/>
              <a:t>25</a:t>
            </a:fld>
            <a:endParaRPr lang="en-US"/>
          </a:p>
        </p:txBody>
      </p:sp>
    </p:spTree>
    <p:extLst>
      <p:ext uri="{BB962C8B-B14F-4D97-AF65-F5344CB8AC3E}">
        <p14:creationId xmlns:p14="http://schemas.microsoft.com/office/powerpoint/2010/main" xmlns="" val="9028083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251520" y="396820"/>
            <a:ext cx="8640960" cy="5632311"/>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وهكذا كلما غطت الرمال الأحزمة الأولى تضاف فوقها أحزمه أخرى ثانية وثالثة إلى نهاية الحصول على كثيب منيع لصد الرمال. </a:t>
            </a:r>
            <a:r>
              <a:rPr kumimoji="0" lang="ar-SA"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ويمكن اقامة ما يلى</a:t>
            </a:r>
            <a:r>
              <a:rPr kumimoji="0" lang="ar-SA"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endPar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سياج باستخدام سعف النخيل</a:t>
            </a:r>
            <a: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استعمال الصفائح الأسمنتية المموجة</a:t>
            </a:r>
            <a:r>
              <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التثبيت بشبكة من البلاستيك</a:t>
            </a:r>
            <a:endPar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استعمال الصفائح الأسمنتية المموجة</a:t>
            </a:r>
            <a:r>
              <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استعمال النسيج البلاستيكى </a:t>
            </a:r>
            <a:endPar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استعمال حواجز من البراميل المستهلكة</a:t>
            </a:r>
            <a:r>
              <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إقامة مصدات الرياح الصغيرة (طريقة المربعات)</a:t>
            </a:r>
            <a:endPar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r>
            <a:br>
              <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br>
            <a:r>
              <a:rPr kumimoji="0" lang="ar-SA"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تختلف المواد المستعملة فى اقامة مصدات الرياح الصغيرة من بلد إلى آخر وذلك حسب نوعيات المواد الأولية ومدى توفراها والغرض من اقامتها هو تثبيت الرمال في اماكنها والحد من سرعة الرياح ومن ثم تثبيت الرمال ومنعها من الانتقال والسماح للنباتات بالنمو عليها </a:t>
            </a:r>
            <a:r>
              <a:rPr kumimoji="0" lang="ar-SA" sz="2400" b="1" i="0" u="sng"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وتقام هذه المصدات الصغيرة من المواد الجافة والنباتات الحية أو الميتة وأى مواد متوفرة يمكن استخدامها فى اقامه هذه المصدات</a:t>
            </a:r>
            <a:r>
              <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0438969-D4AE-4934-A7E1-B5AB2B8D75EC}" type="slidenum">
              <a:rPr lang="en-US" smtClean="0"/>
              <a:pPr/>
              <a:t>26</a:t>
            </a:fld>
            <a:endParaRPr lang="en-US"/>
          </a:p>
        </p:txBody>
      </p:sp>
    </p:spTree>
    <p:extLst>
      <p:ext uri="{BB962C8B-B14F-4D97-AF65-F5344CB8AC3E}">
        <p14:creationId xmlns:p14="http://schemas.microsoft.com/office/powerpoint/2010/main" xmlns="" val="33838105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p:cNvSpPr>
            <a:spLocks noChangeArrowheads="1"/>
          </p:cNvSpPr>
          <p:nvPr/>
        </p:nvSpPr>
        <p:spPr bwMode="auto">
          <a:xfrm>
            <a:off x="323528" y="445314"/>
            <a:ext cx="8640960" cy="600164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وطريقة الاستعمال تخضع للأسس الفنية التالية </a:t>
            </a:r>
            <a:endParaRPr kumimoji="0" lang="en-US"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a:p>
            <a:pPr marL="457200" marR="0" lvl="0" indent="-457200" algn="just" defTabSz="914400" rtl="1" eaLnBrk="0" fontAlgn="base" latinLnBrk="0" hangingPunct="0">
              <a:lnSpc>
                <a:spcPct val="100000"/>
              </a:lnSpc>
              <a:spcBef>
                <a:spcPct val="0"/>
              </a:spcBef>
              <a:spcAft>
                <a:spcPct val="0"/>
              </a:spcAft>
              <a:buClrTx/>
              <a:buSzTx/>
              <a:buFontTx/>
              <a:buAutoNum type="arabicPeriod"/>
              <a:tabLst/>
            </a:pPr>
            <a:r>
              <a:rPr kumimoji="0" lang="ar-SA"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تقسيم سطح الرمال إلى أشكال مربعة أو مثلثة أو مستطيلة و ذلك حسب طوبوغرافية المنطقة وديناميكية الرياح السائدة وتتناسب أبعادها عكسيا مع إرتفاع الرمال وذلك نظرا لأن سرعة الرياح تزداد على القمم والمنحدرات بالمقارنة على السطح المنبسط ويستحسن استعمال ابعاد ٢ * ٢ متر على قمم الكثبان ، 3 * ٣ متر على المنحدرات وما بين ٤ * ٤ متر ، 6 * ٦ متر على المنخفضات والرمال المنبسطة بين الكثبان </a:t>
            </a:r>
            <a:endParaRPr kumimoji="0" lang="en-US"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cs typeface="Arial" pitchFamily="34" charset="0"/>
            </a:endParaRPr>
          </a:p>
          <a:p>
            <a:pPr marL="457200" marR="0" lvl="0" indent="-457200" algn="just" defTabSz="914400" rtl="1" eaLnBrk="0" fontAlgn="base" latinLnBrk="0" hangingPunct="0">
              <a:lnSpc>
                <a:spcPct val="100000"/>
              </a:lnSpc>
              <a:spcBef>
                <a:spcPct val="0"/>
              </a:spcBef>
              <a:spcAft>
                <a:spcPct val="0"/>
              </a:spcAft>
              <a:buClrTx/>
              <a:buSzTx/>
              <a:buFontTx/>
              <a:buAutoNum type="arabicPeriod"/>
              <a:tabLst/>
            </a:pPr>
            <a:r>
              <a:rPr kumimoji="0" lang="ar-SA"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حفر خنادق يدويا بعمق يتراوح بين 10 ، 15 سم وباتساع يكفى لوضع المادة ثم إعادة التراب المستخرج من الخنادق المفتوحة إلى مكانة فوق الجزء المدفون من المادة </a:t>
            </a:r>
            <a:endPar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3.الضغط بالأرجل على النبات المدفون ضغطا جيدا من الجانبين</a:t>
            </a:r>
            <a:r>
              <a:rPr kumimoji="0" lang="en-US"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 </a:t>
            </a:r>
            <a:br>
              <a:rPr kumimoji="0" lang="en-US"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br>
            <a:r>
              <a:rPr kumimoji="0" lang="ar-SA"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استخدام مربعات البوص مع النباتات </a:t>
            </a:r>
            <a:endParaRPr kumimoji="0" lang="en-US"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ar-SA" sz="2400"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ar-SA"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وتعمل مربعات البوص أو أي مادة نباتية متوفرة فى المنطقة مثل سعف النخيل لكي تعطى حماية فى الفترة الأولى ( 3-2 سنوات) حتى تنمو الأشجار فتقوم بعملية الحماية وعادة تدفن بعمق حوالي 30 - 50 سم بالرمل ويترك حوالي 50 سم فوق السطح</a:t>
            </a:r>
            <a:r>
              <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br>
              <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br>
            <a:endPar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0438969-D4AE-4934-A7E1-B5AB2B8D75EC}" type="slidenum">
              <a:rPr lang="en-US" smtClean="0"/>
              <a:pPr/>
              <a:t>27</a:t>
            </a:fld>
            <a:endParaRPr lang="en-US"/>
          </a:p>
        </p:txBody>
      </p:sp>
    </p:spTree>
    <p:extLst>
      <p:ext uri="{BB962C8B-B14F-4D97-AF65-F5344CB8AC3E}">
        <p14:creationId xmlns:p14="http://schemas.microsoft.com/office/powerpoint/2010/main" xmlns="" val="12682830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323528" y="559713"/>
            <a:ext cx="8568952" cy="6186309"/>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kumimoji="0" lang="ar-SA" sz="2400" b="1" i="0" u="sng" strike="noStrike" cap="all" normalizeH="0" baseline="0" dirty="0">
                <a:ln w="9000" cmpd="sng">
                  <a:solidFill>
                    <a:schemeClr val="accent4">
                      <a:shade val="50000"/>
                      <a:satMod val="120000"/>
                    </a:schemeClr>
                  </a:solidFill>
                  <a:prstDash val="solid"/>
                </a:ln>
                <a:solidFill>
                  <a:srgbClr val="66FF33"/>
                </a:solidFill>
                <a:effectLst>
                  <a:reflection blurRad="12700" stA="28000" endPos="45000" dist="1000" dir="5400000" sy="-100000" algn="bl" rotWithShape="0"/>
                </a:effectLst>
                <a:latin typeface="Arial" pitchFamily="34" charset="0"/>
                <a:ea typeface="Times New Roman" pitchFamily="18" charset="0"/>
                <a:cs typeface="Arial" pitchFamily="34" charset="0"/>
              </a:rPr>
              <a:t>     طريقة التثبيت بواسطة النباتات فقط</a:t>
            </a:r>
            <a:r>
              <a:rPr kumimoji="0" lang="en-US" sz="2400" b="1" i="0" u="sng" strike="noStrike" cap="all" normalizeH="0" baseline="0" dirty="0">
                <a:ln w="9000" cmpd="sng">
                  <a:solidFill>
                    <a:schemeClr val="accent4">
                      <a:shade val="50000"/>
                      <a:satMod val="120000"/>
                    </a:schemeClr>
                  </a:solidFill>
                  <a:prstDash val="solid"/>
                </a:ln>
                <a:solidFill>
                  <a:srgbClr val="66FF33"/>
                </a:solidFill>
                <a:effectLst>
                  <a:reflection blurRad="12700" stA="28000" endPos="45000" dist="1000" dir="5400000" sy="-100000" algn="bl" rotWithShape="0"/>
                </a:effectLst>
                <a:latin typeface="Arial" pitchFamily="34" charset="0"/>
                <a:ea typeface="Times New Roman" pitchFamily="18" charset="0"/>
                <a:cs typeface="Arial" pitchFamily="34" charset="0"/>
              </a:rPr>
              <a:t>:</a:t>
            </a:r>
            <a:endParaRPr kumimoji="0" lang="en-US" sz="2400" b="1" i="0" u="sng" strike="noStrike" cap="all" normalizeH="0" baseline="0" dirty="0">
              <a:ln w="9000" cmpd="sng">
                <a:solidFill>
                  <a:schemeClr val="accent4">
                    <a:shade val="50000"/>
                    <a:satMod val="120000"/>
                  </a:schemeClr>
                </a:solidFill>
                <a:prstDash val="solid"/>
              </a:ln>
              <a:solidFill>
                <a:srgbClr val="66FF33"/>
              </a:solidFill>
              <a:effectLst>
                <a:reflection blurRad="12700" stA="28000" endPos="45000" dist="1000" dir="5400000" sy="-100000" algn="bl" rotWithShape="0"/>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SA"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ea typeface="Times New Roman" pitchFamily="18" charset="0"/>
                <a:cs typeface="Arial" pitchFamily="34" charset="0"/>
              </a:rPr>
              <a:t>حيث تزرع البادرات أو العقل على مسافة 1 متر بين النباتات وبعضها لتلافى الفقد الذى يحدث نتيجة موت النباتات فى الفترة الأولى</a:t>
            </a:r>
            <a:r>
              <a:rPr kumimoji="0" lang="en-US"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ea typeface="Times New Roman" pitchFamily="18" charset="0"/>
                <a:cs typeface="Arial" pitchFamily="34" charset="0"/>
              </a:rPr>
              <a:t>. </a:t>
            </a:r>
            <a:br>
              <a:rPr kumimoji="0" lang="en-US"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ea typeface="Times New Roman" pitchFamily="18" charset="0"/>
                <a:cs typeface="Arial" pitchFamily="34" charset="0"/>
              </a:rPr>
            </a:br>
            <a:r>
              <a:rPr kumimoji="0" lang="ar-SA"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ea typeface="Times New Roman" pitchFamily="18" charset="0"/>
                <a:cs typeface="Arial" pitchFamily="34" charset="0"/>
              </a:rPr>
              <a:t>يجب الزراعة بالجانب المتحرك من الكثيب وهو الجانب الأقل انحدارا وتبدأ الزراعة من قمة الكثيب وتمتد أسفله. ويجب أن تكون الجور التي تزرع بها النباتات ذات عمق كافي لمنع الجذور من الجفاف</a:t>
            </a:r>
            <a:r>
              <a:rPr kumimoji="0" lang="en-US"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ea typeface="Times New Roman" pitchFamily="18" charset="0"/>
                <a:cs typeface="Arial" pitchFamily="34" charset="0"/>
              </a:rPr>
              <a:t>. </a:t>
            </a:r>
            <a:endParaRPr kumimoji="0" lang="en-US"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en-US"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ea typeface="Times New Roman" pitchFamily="18" charset="0"/>
                <a:cs typeface="Arial" pitchFamily="34" charset="0"/>
              </a:rPr>
              <a:t/>
            </a:r>
            <a:br>
              <a:rPr kumimoji="0" lang="en-US"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ea typeface="Times New Roman" pitchFamily="18" charset="0"/>
                <a:cs typeface="Arial" pitchFamily="34" charset="0"/>
              </a:rPr>
            </a:br>
            <a:r>
              <a:rPr kumimoji="0" lang="ar-SA" sz="2400" b="1" i="0" u="sng" strike="noStrike" cap="all" normalizeH="0" baseline="0" dirty="0">
                <a:ln w="9000" cmpd="sng">
                  <a:solidFill>
                    <a:schemeClr val="accent4">
                      <a:shade val="50000"/>
                      <a:satMod val="120000"/>
                    </a:schemeClr>
                  </a:solidFill>
                  <a:prstDash val="solid"/>
                </a:ln>
                <a:solidFill>
                  <a:srgbClr val="66FF33"/>
                </a:solidFill>
                <a:effectLst>
                  <a:reflection blurRad="12700" stA="28000" endPos="45000" dist="1000" dir="5400000" sy="-100000" algn="bl" rotWithShape="0"/>
                </a:effectLst>
                <a:latin typeface="Arial" pitchFamily="34" charset="0"/>
                <a:ea typeface="Times New Roman" pitchFamily="18" charset="0"/>
                <a:cs typeface="Arial" pitchFamily="34" charset="0"/>
              </a:rPr>
              <a:t>زراعة النباتات على الكثبان </a:t>
            </a:r>
            <a:r>
              <a:rPr kumimoji="0" lang="ar-SA" sz="2400" b="1" i="0" u="sng" strike="noStrike" cap="all" normalizeH="0" baseline="0" dirty="0" smtClean="0">
                <a:ln w="9000" cmpd="sng">
                  <a:solidFill>
                    <a:schemeClr val="accent4">
                      <a:shade val="50000"/>
                      <a:satMod val="120000"/>
                    </a:schemeClr>
                  </a:solidFill>
                  <a:prstDash val="solid"/>
                </a:ln>
                <a:solidFill>
                  <a:srgbClr val="66FF33"/>
                </a:solidFill>
                <a:effectLst>
                  <a:reflection blurRad="12700" stA="28000" endPos="45000" dist="1000" dir="5400000" sy="-100000" algn="bl" rotWithShape="0"/>
                </a:effectLst>
                <a:latin typeface="Arial" pitchFamily="34" charset="0"/>
                <a:ea typeface="Times New Roman" pitchFamily="18" charset="0"/>
                <a:cs typeface="Arial" pitchFamily="34" charset="0"/>
              </a:rPr>
              <a:t>الرملية</a:t>
            </a:r>
            <a:r>
              <a:rPr kumimoji="0" lang="ar-EG" sz="2400" b="1" i="0" u="sng" strike="noStrike" cap="all" normalizeH="0" baseline="0" dirty="0" smtClean="0">
                <a:ln w="9000" cmpd="sng">
                  <a:solidFill>
                    <a:schemeClr val="accent4">
                      <a:shade val="50000"/>
                      <a:satMod val="120000"/>
                    </a:schemeClr>
                  </a:solidFill>
                  <a:prstDash val="solid"/>
                </a:ln>
                <a:solidFill>
                  <a:srgbClr val="66FF33"/>
                </a:solidFill>
                <a:effectLst>
                  <a:reflection blurRad="12700" stA="28000" endPos="45000" dist="1000" dir="5400000" sy="-100000" algn="bl" rotWithShape="0"/>
                </a:effectLst>
                <a:latin typeface="Arial" pitchFamily="34" charset="0"/>
                <a:ea typeface="Times New Roman" pitchFamily="18" charset="0"/>
                <a:cs typeface="Arial" pitchFamily="34" charset="0"/>
              </a:rPr>
              <a:t>:</a:t>
            </a:r>
            <a:r>
              <a:rPr kumimoji="0" lang="en-US" sz="2400" b="1" i="0" u="sng" strike="noStrike" cap="all" normalizeH="0" baseline="0" dirty="0">
                <a:ln w="9000" cmpd="sng">
                  <a:solidFill>
                    <a:schemeClr val="accent4">
                      <a:shade val="50000"/>
                      <a:satMod val="120000"/>
                    </a:schemeClr>
                  </a:solidFill>
                  <a:prstDash val="solid"/>
                </a:ln>
                <a:solidFill>
                  <a:srgbClr val="66FF33"/>
                </a:solidFill>
                <a:effectLst>
                  <a:reflection blurRad="12700" stA="28000" endPos="45000" dist="1000" dir="5400000" sy="-100000" algn="bl" rotWithShape="0"/>
                </a:effectLst>
                <a:latin typeface="Arial" pitchFamily="34" charset="0"/>
                <a:ea typeface="Times New Roman" pitchFamily="18" charset="0"/>
                <a:cs typeface="Arial" pitchFamily="34" charset="0"/>
              </a:rPr>
              <a:t> </a:t>
            </a:r>
            <a:endParaRPr kumimoji="0" lang="en-US" sz="2400" b="1" i="0" u="sng" strike="noStrike" cap="all" normalizeH="0" baseline="0" dirty="0">
              <a:ln w="9000" cmpd="sng">
                <a:solidFill>
                  <a:schemeClr val="accent4">
                    <a:shade val="50000"/>
                    <a:satMod val="120000"/>
                  </a:schemeClr>
                </a:solidFill>
                <a:prstDash val="solid"/>
              </a:ln>
              <a:solidFill>
                <a:srgbClr val="66FF33"/>
              </a:solidFill>
              <a:effectLst>
                <a:reflection blurRad="12700" stA="28000" endPos="45000" dist="1000" dir="5400000" sy="-100000" algn="bl" rotWithShape="0"/>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SA"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ea typeface="Times New Roman" pitchFamily="18" charset="0"/>
                <a:cs typeface="Arial" pitchFamily="34" charset="0"/>
              </a:rPr>
              <a:t>أما بالنسبة </a:t>
            </a:r>
            <a:r>
              <a:rPr kumimoji="0" lang="ar-SA" sz="2400" b="1" i="0" u="sng"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ea typeface="Times New Roman" pitchFamily="18" charset="0"/>
                <a:cs typeface="Arial" pitchFamily="34" charset="0"/>
              </a:rPr>
              <a:t>للعقل ( عقل العبل) </a:t>
            </a:r>
            <a:r>
              <a:rPr kumimoji="0" lang="ar-SA"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ea typeface="Times New Roman" pitchFamily="18" charset="0"/>
                <a:cs typeface="Arial" pitchFamily="34" charset="0"/>
              </a:rPr>
              <a:t>فيفضل أن تكون بطول لا يقل عن 80 سم وأن يدفن منها حوالي 50 سم على الأقل داخل الجورة</a:t>
            </a:r>
            <a:r>
              <a:rPr kumimoji="0" lang="en-US"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ea typeface="Times New Roman" pitchFamily="18" charset="0"/>
                <a:cs typeface="Arial" pitchFamily="34" charset="0"/>
              </a:rPr>
              <a:t>. </a:t>
            </a:r>
            <a:endParaRPr kumimoji="0" lang="en-US"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endParaRPr kumimoji="0" lang="en-US"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cs typeface="Arial" pitchFamily="34" charset="0"/>
            </a:endParaRPr>
          </a:p>
        </p:txBody>
      </p:sp>
      <p:sp>
        <p:nvSpPr>
          <p:cNvPr id="71683" name="Rectangle 3"/>
          <p:cNvSpPr>
            <a:spLocks noChangeArrowheads="1"/>
          </p:cNvSpPr>
          <p:nvPr/>
        </p:nvSpPr>
        <p:spPr bwMode="auto">
          <a:xfrm>
            <a:off x="-17145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40438969-D4AE-4934-A7E1-B5AB2B8D75EC}" type="slidenum">
              <a:rPr lang="en-US" smtClean="0"/>
              <a:pPr/>
              <a:t>28</a:t>
            </a:fld>
            <a:endParaRPr lang="en-US"/>
          </a:p>
        </p:txBody>
      </p:sp>
    </p:spTree>
    <p:extLst>
      <p:ext uri="{BB962C8B-B14F-4D97-AF65-F5344CB8AC3E}">
        <p14:creationId xmlns:p14="http://schemas.microsoft.com/office/powerpoint/2010/main" xmlns="" val="30760560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212157" y="-171400"/>
            <a:ext cx="8712968" cy="6856492"/>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kumimoji="0" lang="ar-SA" sz="28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طريقة التغطية بالمشتقات النفطية </a:t>
            </a:r>
            <a:endParaRPr kumimoji="0" lang="en-US" sz="28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إن طريقة التغطية بالمشتقات النفطية تعتبر من أهم الأساليب التى اتبعت و لا تزال تتبع فى بعض الأقطار العربية خصوصا الدول التى تتوفر فيها المشتقات النفطية بكميات كبيرة ويرجع ذلك لعدم توفر المواد النباتية الجافة</a:t>
            </a:r>
            <a:r>
              <a:rPr kumimoji="0" lang="ar-EG"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endParaRPr kumimoji="0" lang="en-US"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تهدف هذه الطريقة إلى رش سطح الكثبان الرملية المتحركة بمشتقات نفطية تعمل على تماسك هذا السطح إما بتكوين طبقة رقيقة من المادة المرشوشة وذرات الرمال أو تفاعل تلك المادة كيمائيا مع سطح الرمال وتكوين قشرة وبقائها لمدة كافية حتى نمو الأشجار الغروسة وتكوينها غطاء نباتى</a:t>
            </a:r>
            <a:r>
              <a:rPr kumimoji="0" lang="ar-EG" sz="2400" b="1" i="0" u="none" strike="noStrike" normalizeH="0" baseline="0"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r>
              <a:rPr kumimoji="0" lang="en-US"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ar-EG"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SA" sz="28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طريقة إستخدام المواد الكيماوية مع النباتات </a:t>
            </a:r>
            <a:endParaRPr kumimoji="0" lang="en-US" sz="28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en-US"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ar-SA"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يرش مستحلب البتومين في صورة شرائط بعرض 40 سم فى الاتجاه العمودى على الرياح. يعطى حماية 1.5 سنه لتكون قشرة صلبة على السطح تمنع حركة الرمال وبذلك تزداد نسبة نجاح البادرات</a:t>
            </a:r>
            <a:r>
              <a:rPr kumimoji="0" lang="en-US"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en-US"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cs typeface="Arial" pitchFamily="34" charset="0"/>
              </a:rPr>
              <a:t> </a:t>
            </a:r>
          </a:p>
        </p:txBody>
      </p:sp>
      <p:sp>
        <p:nvSpPr>
          <p:cNvPr id="4" name="Slide Number Placeholder 3"/>
          <p:cNvSpPr>
            <a:spLocks noGrp="1"/>
          </p:cNvSpPr>
          <p:nvPr>
            <p:ph type="sldNum" sz="quarter" idx="12"/>
          </p:nvPr>
        </p:nvSpPr>
        <p:spPr/>
        <p:txBody>
          <a:bodyPr/>
          <a:lstStyle/>
          <a:p>
            <a:fld id="{40438969-D4AE-4934-A7E1-B5AB2B8D75EC}" type="slidenum">
              <a:rPr lang="en-US" smtClean="0"/>
              <a:pPr/>
              <a:t>29</a:t>
            </a:fld>
            <a:endParaRPr lang="en-US"/>
          </a:p>
        </p:txBody>
      </p:sp>
    </p:spTree>
    <p:extLst>
      <p:ext uri="{BB962C8B-B14F-4D97-AF65-F5344CB8AC3E}">
        <p14:creationId xmlns:p14="http://schemas.microsoft.com/office/powerpoint/2010/main" xmlns="" val="3361572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E659580-68B4-4E55-93BE-0858249AC60F}" type="slidenum">
              <a:rPr lang="en-US" smtClean="0"/>
              <a:pPr/>
              <a:t>3</a:t>
            </a:fld>
            <a:endParaRPr lang="en-US"/>
          </a:p>
        </p:txBody>
      </p:sp>
      <p:sp>
        <p:nvSpPr>
          <p:cNvPr id="4" name="Rectangle 3"/>
          <p:cNvSpPr/>
          <p:nvPr/>
        </p:nvSpPr>
        <p:spPr>
          <a:xfrm>
            <a:off x="304800" y="612845"/>
            <a:ext cx="8001000" cy="5324535"/>
          </a:xfrm>
          <a:prstGeom prst="rect">
            <a:avLst/>
          </a:prstGeom>
        </p:spPr>
        <p:txBody>
          <a:bodyPr wrap="square">
            <a:spAutoFit/>
          </a:bodyPr>
          <a:lstStyle/>
          <a:p>
            <a:pPr algn="just" rtl="1"/>
            <a:r>
              <a:rPr lang="ar-SA" sz="28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النحت بواسطة الرياح : </a:t>
            </a:r>
            <a:endParaRPr lang="en-US"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تقوم الرياح بعملية النحت من خلال :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lvl="0" indent="-342900" algn="just" rtl="1">
              <a:buFont typeface="Wingdings" pitchFamily="2" charset="2"/>
              <a:buChar char="q"/>
            </a:pP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تأثير اندفاع قوة الرياح </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marL="342900" lvl="0" indent="-342900" algn="just" rtl="1">
              <a:buFont typeface="Wingdings" pitchFamily="2" charset="2"/>
              <a:buChar char="q"/>
            </a:pP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تأثير ما تحمله الرياح من مفتتات </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algn="just" rtl="1"/>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 يتوقف قوة الرياح على النحت على عدد من العوامل أهمها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lvl="0" indent="-342900" algn="just" rtl="1">
              <a:buFont typeface="Wingdings" pitchFamily="2" charset="2"/>
              <a:buChar char="Ø"/>
            </a:pPr>
            <a:r>
              <a:rPr lang="ar-SA" sz="2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سرعة الرياح </a:t>
            </a:r>
            <a:endParaRPr lang="en-US" sz="2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endParaRPr>
          </a:p>
          <a:p>
            <a:pPr marL="342900" lvl="0" indent="-342900" algn="just" rtl="1">
              <a:buFont typeface="Wingdings" pitchFamily="2" charset="2"/>
              <a:buChar char="Ø"/>
            </a:pPr>
            <a:r>
              <a:rPr lang="ar-SA" sz="2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نوع الحمولة وشكلها وحجمها و كثافتها .</a:t>
            </a:r>
            <a:endParaRPr lang="en-US" sz="2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تكون عملية النحت قوية بصفة خاصة على ارتفاع 30سم من سطح الأرض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بسبب احتفاظ الرياح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بمعظم حمولتها خاصة الخشنة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منها</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كلما زاد الارتفاع كلما قل تأثير الرياح </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يوجد حد أعلى لا يتعداه تأثير الرياح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(2متر)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في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النحت حيث لا تقوى الرياح على رفع الرمال الى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أعلى</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فى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الأجزاء القريبة من سطح الأرض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يقل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تأثير الرياح إلى حد ما نظراً لان احتكاك الرياح بسطح الأرض يقلل من سرعتها و من تأثيرها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xmlns="" val="2207112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179512" y="548680"/>
            <a:ext cx="8712968" cy="2308324"/>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sng" strike="noStrike" normalizeH="0" baseline="0"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طريقة التغطية الترابية </a:t>
            </a:r>
            <a:endParaRPr kumimoji="0" lang="en-US" sz="2400" b="1" i="0" u="sng" strike="noStrike" normalizeH="0" baseline="0"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8000">
                  <a:solidFill>
                    <a:schemeClr val="accent2">
                      <a:satMod val="140000"/>
                    </a:schemeClr>
                  </a:solidFill>
                  <a:prstDash val="solid"/>
                  <a:miter lim="800000"/>
                </a:ln>
                <a:solidFill>
                  <a:srgbClr val="FF3300"/>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      وهى تعتمد على طرح طبقة من الأتربة يتراوح سمكها بين 15 ، 20 سم بعد القيام بتسوية الكثبان الرملية وهذه الطريقة تساعد فى تحسين خصائص الطبقات السطحية من خلال تسرب جزء من الأتربة إلى الفجوات بين حبيبات الرمل فى موسم الأمطار وبالتالى تزيد من قدرة الرمال على الاحتفاظ بالرطوبة وكذلك تقلل من البخر خلال الجفاف او التغطية الصخرية كما حدث في غرود الخانكة. </a:t>
            </a:r>
            <a:endParaRPr kumimoji="0" lang="ar-SA" sz="2400" b="1" i="0" u="none" strike="noStrike" normalizeH="0" baseline="0" dirty="0">
              <a:ln w="18000">
                <a:solidFill>
                  <a:schemeClr val="accent2">
                    <a:satMod val="140000"/>
                  </a:schemeClr>
                </a:solidFill>
                <a:prstDash val="solid"/>
                <a:miter lim="800000"/>
              </a:ln>
              <a:solidFill>
                <a:srgbClr val="FF3300"/>
              </a:solidFill>
              <a:effectLst>
                <a:outerShdw blurRad="25500" dist="23000" dir="7020000" algn="tl">
                  <a:srgbClr val="000000">
                    <a:alpha val="50000"/>
                  </a:srgbClr>
                </a:outerShdw>
              </a:effectLst>
              <a:latin typeface="Arial" pitchFamily="34" charset="0"/>
              <a:cs typeface="Arial" pitchFamily="34" charset="0"/>
            </a:endParaRPr>
          </a:p>
        </p:txBody>
      </p:sp>
      <p:sp>
        <p:nvSpPr>
          <p:cNvPr id="73730" name="Rectangle 2"/>
          <p:cNvSpPr>
            <a:spLocks noChangeArrowheads="1"/>
          </p:cNvSpPr>
          <p:nvPr/>
        </p:nvSpPr>
        <p:spPr bwMode="auto">
          <a:xfrm>
            <a:off x="323528" y="3573016"/>
            <a:ext cx="8604448" cy="1938992"/>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sng"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طريقة التثبيت البيولوجى</a:t>
            </a:r>
            <a:r>
              <a:rPr kumimoji="0" lang="en-US" sz="2400" b="1" i="0" u="sng"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sng"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يعتبر التثبيت الميكانيكى مرحلة ضرورية لنجاح عملية الزراعة والتشجير فوق سطح الرمال المتحركة أو أنها تمهد مرحلة التثبيت البيولوجى وهى تثبيت دائم يعتمد على اقامة غطاء شجرى أو شجيرى فوق الكثبان الرملية وحيث تعمل الجذور على تماسك حبيبات الرمال وتساعد على بناء قوام التربة الرملية</a:t>
            </a:r>
            <a:r>
              <a:rPr kumimoji="0" lang="en-US" sz="2400" b="1" i="0" u="none" strike="noStrike" normalizeH="0" baseline="0"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40438969-D4AE-4934-A7E1-B5AB2B8D75EC}" type="slidenum">
              <a:rPr lang="en-US" smtClean="0"/>
              <a:pPr/>
              <a:t>30</a:t>
            </a:fld>
            <a:endParaRPr lang="en-US"/>
          </a:p>
        </p:txBody>
      </p:sp>
    </p:spTree>
    <p:extLst>
      <p:ext uri="{BB962C8B-B14F-4D97-AF65-F5344CB8AC3E}">
        <p14:creationId xmlns:p14="http://schemas.microsoft.com/office/powerpoint/2010/main" xmlns="" val="33530684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E659580-68B4-4E55-93BE-0858249AC60F}" type="slidenum">
              <a:rPr lang="en-US" smtClean="0"/>
              <a:pPr/>
              <a:t>31</a:t>
            </a:fld>
            <a:endParaRPr lang="en-US"/>
          </a:p>
        </p:txBody>
      </p:sp>
      <p:sp>
        <p:nvSpPr>
          <p:cNvPr id="4" name="Rectangle 3"/>
          <p:cNvSpPr/>
          <p:nvPr/>
        </p:nvSpPr>
        <p:spPr>
          <a:xfrm>
            <a:off x="1524000" y="1674673"/>
            <a:ext cx="6420347" cy="2585323"/>
          </a:xfrm>
          <a:prstGeom prst="rect">
            <a:avLst/>
          </a:prstGeom>
          <a:noFill/>
        </p:spPr>
        <p:txBody>
          <a:bodyPr wrap="none" lIns="91440" tIns="45720" rIns="91440" bIns="45720">
            <a:spAutoFit/>
          </a:bodyPr>
          <a:lstStyle/>
          <a:p>
            <a:pPr algn="ctr"/>
            <a:r>
              <a:rPr lang="ar-EG" sz="5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نشكركم على حسن الاستماع</a:t>
            </a:r>
          </a:p>
          <a:p>
            <a:pPr algn="ctr"/>
            <a:endParaRPr lang="ar-EG" sz="5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ctr"/>
            <a:r>
              <a:rPr lang="ar-EG" sz="5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أ.د.عزه عبدالله</a:t>
            </a:r>
            <a:endParaRPr lang="en-US" sz="5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xmlns="" val="754435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E659580-68B4-4E55-93BE-0858249AC60F}" type="slidenum">
              <a:rPr lang="en-US" smtClean="0"/>
              <a:pPr/>
              <a:t>4</a:t>
            </a:fld>
            <a:endParaRPr lang="en-US"/>
          </a:p>
        </p:txBody>
      </p:sp>
      <p:sp>
        <p:nvSpPr>
          <p:cNvPr id="4" name="Rectangle 3"/>
          <p:cNvSpPr/>
          <p:nvPr/>
        </p:nvSpPr>
        <p:spPr>
          <a:xfrm>
            <a:off x="538162" y="381000"/>
            <a:ext cx="7691438" cy="4031873"/>
          </a:xfrm>
          <a:prstGeom prst="rect">
            <a:avLst/>
          </a:prstGeom>
        </p:spPr>
        <p:txBody>
          <a:bodyPr wrap="square">
            <a:spAutoFit/>
          </a:bodyPr>
          <a:lstStyle/>
          <a:p>
            <a:pPr algn="ctr" rtl="1"/>
            <a:r>
              <a:rPr lang="ar-SA" sz="32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أهم </a:t>
            </a:r>
            <a:r>
              <a:rPr lang="ar-SA" sz="32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الظاهرات الناتجة عن نحت </a:t>
            </a:r>
            <a:r>
              <a:rPr lang="ar-SA" sz="32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الرياح</a:t>
            </a:r>
            <a:endParaRPr lang="en-US" sz="32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a:p>
            <a:pPr algn="just" rtl="1"/>
            <a:r>
              <a:rPr lang="ar-SA" sz="32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 </a:t>
            </a:r>
            <a:r>
              <a:rPr lang="ar-SA" sz="2400" b="1" i="1" u="sng"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الموائد </a:t>
            </a:r>
            <a:r>
              <a:rPr lang="ar-SA" sz="2400" b="1" i="1" u="sng"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الصحراوية :</a:t>
            </a:r>
            <a:r>
              <a:rPr lang="ar-SA" sz="2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 </a:t>
            </a:r>
            <a:endParaRPr lang="ar-EG" sz="24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هى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أحد الأشكال الصخرية التي تنتج عن نحت الرياح فى كتلة صخرية متباينة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الصلابة</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تتكون من طبقتين السفلي لينة يعلوها طبقة صلبة </a:t>
            </a:r>
            <a:r>
              <a:rPr lang="ar-SA" sz="24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تستطيع </a:t>
            </a:r>
            <a:r>
              <a:rPr lang="ar-SA" sz="2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الرياح نحت الأجزاء اللينة القريبة من سطح الأرض بمعدلات أسرع من النحت في الأجزاء العليا الصلبة </a:t>
            </a:r>
            <a:endParaRPr lang="ar-EG" sz="24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ينتج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عن ذلك شكل صخري يكون شبيـهاً بالمائدة </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قد يرجع تكوين مثل هذه الموائد في بعض الأحيان إلي نشاط عملية التحلل الكيميائي في الأجزاء القريبة من سطح الأرض .</a:t>
            </a:r>
            <a:endParaRPr lang="en-US" sz="2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endParaRPr>
          </a:p>
        </p:txBody>
      </p:sp>
      <p:pic>
        <p:nvPicPr>
          <p:cNvPr id="6" name="Picture 2" descr="https://tse2.mm.bing.net/th?id=OIP.M9086c77166500b2f6faf233536297df3o0&amp;pid=15.1&amp;P=0&amp;w=213&amp;h=17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37886" y="4412873"/>
            <a:ext cx="3429000" cy="2133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27333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E659580-68B4-4E55-93BE-0858249AC60F}" type="slidenum">
              <a:rPr lang="en-US" smtClean="0"/>
              <a:pPr/>
              <a:t>5</a:t>
            </a:fld>
            <a:endParaRPr lang="en-US"/>
          </a:p>
        </p:txBody>
      </p:sp>
      <p:sp>
        <p:nvSpPr>
          <p:cNvPr id="4" name="Rectangle 3"/>
          <p:cNvSpPr/>
          <p:nvPr/>
        </p:nvSpPr>
        <p:spPr>
          <a:xfrm>
            <a:off x="457200" y="304800"/>
            <a:ext cx="7467600" cy="4524315"/>
          </a:xfrm>
          <a:prstGeom prst="rect">
            <a:avLst/>
          </a:prstGeom>
        </p:spPr>
        <p:txBody>
          <a:bodyPr wrap="square">
            <a:spAutoFit/>
          </a:bodyPr>
          <a:lstStyle/>
          <a:p>
            <a:pPr algn="just" rtl="1"/>
            <a:r>
              <a:rPr lang="ar-SA"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الياردنج </a:t>
            </a:r>
            <a:r>
              <a:rPr lang="en-US" sz="2400" b="1" i="1" u="sng" dirty="0" err="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Yarding</a:t>
            </a:r>
            <a:r>
              <a:rPr lang="en-US"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i="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en-US" sz="2400" b="1" i="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إحدى الظاهرات الناتجة عن نحت الرياح وتتكون عندما توجد صخور لينة تتكون من سلاسل طولية متوازية تتبادل مع صخور صلبة .</a:t>
            </a:r>
            <a:endParaRPr lang="en-US"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a:p>
            <a:pPr algn="just" rtl="1"/>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تعتبر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ظاهرة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الياردنج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من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الظاهرات القليلة التي ترجع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تماما</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او الى حد ما الى تأثير نحت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الرياح</a:t>
            </a:r>
            <a:endParaRPr lang="en-US"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توجد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هذه الظاهرة في شمال إفريقيا والجزيرة العربية وفي مصر في منخفض الخارجة وعلى الهضبة الجيرية الى الشمال من </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الخارجة</a:t>
            </a:r>
            <a:r>
              <a:rPr lang="en-US"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وشمال واحة الفرافره</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قد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يتدخل مع دور الرياح في تكوين هذه الظاهرة </a:t>
            </a:r>
            <a:r>
              <a:rPr lang="ar-SA"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وجود الفواصل والشقوق الذي تستغله الرياح لتشكيل هذه الأشكال الطولية </a:t>
            </a:r>
            <a:endParaRPr lang="ar-EG"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من المحتمل أيضا ان المياه الجارية وعمليات التجوية الكيميائية كان لها أثرها في بعض المناطق .</a:t>
            </a:r>
            <a:endParaRPr lang="en-US"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p:txBody>
      </p:sp>
      <p:pic>
        <p:nvPicPr>
          <p:cNvPr id="2050" name="Picture 2" descr="6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8200" y="4495800"/>
            <a:ext cx="2971800" cy="2127250"/>
          </a:xfrm>
          <a:prstGeom prst="rect">
            <a:avLst/>
          </a:prstGeom>
          <a:noFill/>
          <a:ln w="2857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30072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E659580-68B4-4E55-93BE-0858249AC60F}" type="slidenum">
              <a:rPr lang="en-US" smtClean="0"/>
              <a:pPr/>
              <a:t>6</a:t>
            </a:fld>
            <a:endParaRPr lang="en-US"/>
          </a:p>
        </p:txBody>
      </p:sp>
      <p:sp>
        <p:nvSpPr>
          <p:cNvPr id="4" name="Rectangle 3"/>
          <p:cNvSpPr/>
          <p:nvPr/>
        </p:nvSpPr>
        <p:spPr>
          <a:xfrm>
            <a:off x="4232564" y="535448"/>
            <a:ext cx="4267200" cy="2677656"/>
          </a:xfrm>
          <a:prstGeom prst="rect">
            <a:avLst/>
          </a:prstGeom>
        </p:spPr>
        <p:txBody>
          <a:bodyPr wrap="square">
            <a:spAutoFit/>
          </a:bodyPr>
          <a:lstStyle/>
          <a:p>
            <a:pPr lvl="0" algn="just" rtl="1"/>
            <a:r>
              <a:rPr lang="ar-SA" sz="2400" b="1" i="1" u="sng"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المنخفضات الصحراوية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 </a:t>
            </a:r>
            <a:r>
              <a:rPr lang="en-US" sz="2400" b="1" i="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 Oases</a:t>
            </a:r>
            <a:endParaRPr lang="ar-EG" sz="2400" b="1" i="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a:p>
            <a:pPr lvl="0" algn="just" rtl="1"/>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هى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مناطق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حوضيه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منخفضة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عن السطح المجاور </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lvl="0" algn="just" rtl="1"/>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لا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تعتبر الرياح هى العامل الأول أو الأساسي في نشأة هذه المنخفضات إلا أنها تساهم مساهمة فعالة فى تعميقها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وتوسيعها .</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6" name="Rectangle 5"/>
          <p:cNvSpPr/>
          <p:nvPr/>
        </p:nvSpPr>
        <p:spPr>
          <a:xfrm>
            <a:off x="547254" y="3733800"/>
            <a:ext cx="7841170" cy="2239844"/>
          </a:xfrm>
          <a:prstGeom prst="rect">
            <a:avLst/>
          </a:prstGeom>
        </p:spPr>
        <p:txBody>
          <a:bodyPr wrap="square">
            <a:spAutoFit/>
          </a:bodyPr>
          <a:lstStyle/>
          <a:p>
            <a:pPr lvl="0" algn="just" rtl="1">
              <a:lnSpc>
                <a:spcPct val="150000"/>
              </a:lnSpc>
            </a:pPr>
            <a:r>
              <a:rPr lang="ar-EG" sz="2400" b="1" u="sng"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السرير:</a:t>
            </a:r>
            <a:endParaRPr lang="en-US" sz="2400" b="1" u="sng"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a:p>
            <a:pPr algn="just" rtl="1">
              <a:lnSpc>
                <a:spcPct val="150000"/>
              </a:lnSpc>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من الظاهرات السائدة فى المناطق الجافة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تتكون عندما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تزيل</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الرياح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المواد الناعمة من الأسطح المغطاة بخليط من الرواسب الناعمة والخشنة وتترك السطح خشن مغطى بطبقة من الحصى والجلاميد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p:txBody>
      </p:sp>
      <p:pic>
        <p:nvPicPr>
          <p:cNvPr id="3078" name="Picture 6" descr="https://tse1.mm.bing.net/th?id=OIP.M2d8eb86d651629f3f3763a391b9fa684H0&amp;pid=15.1&amp;P=0&amp;w=243&amp;h=18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 y="1143000"/>
            <a:ext cx="3124200" cy="2209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89509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E659580-68B4-4E55-93BE-0858249AC60F}" type="slidenum">
              <a:rPr lang="en-US" smtClean="0"/>
              <a:pPr/>
              <a:t>7</a:t>
            </a:fld>
            <a:endParaRPr lang="en-US"/>
          </a:p>
        </p:txBody>
      </p:sp>
      <p:sp>
        <p:nvSpPr>
          <p:cNvPr id="4" name="Rectangle 3"/>
          <p:cNvSpPr/>
          <p:nvPr/>
        </p:nvSpPr>
        <p:spPr>
          <a:xfrm>
            <a:off x="304800" y="476672"/>
            <a:ext cx="8515672" cy="4955203"/>
          </a:xfrm>
          <a:prstGeom prst="rect">
            <a:avLst/>
          </a:prstGeom>
        </p:spPr>
        <p:txBody>
          <a:bodyPr wrap="square">
            <a:spAutoFit/>
          </a:bodyPr>
          <a:lstStyle/>
          <a:p>
            <a:pPr algn="ctr" rtl="1"/>
            <a:r>
              <a:rPr lang="ar-SA" sz="28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النقل بواسطة الرياح </a:t>
            </a:r>
            <a:endParaRPr lang="ar-EG" sz="2800" b="1" i="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r" rtl="1"/>
            <a:r>
              <a:rPr lang="ar-SA" sz="2400" b="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يتم </a:t>
            </a:r>
            <a:r>
              <a:rPr lang="ar-SA" sz="2400" b="1" u="sng"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نقل الرواسب بواسطة الرياح بثلاث وسائل :</a:t>
            </a:r>
            <a:endParaRPr lang="en-US" sz="2400" b="1" u="sng"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a:p>
            <a:pPr marL="342900" lvl="0" indent="-342900" algn="just" rtl="1">
              <a:buFont typeface="Wingdings" pitchFamily="2" charset="2"/>
              <a:buChar char="Ø"/>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حمولة عالقة </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Suspension</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lvl="0" indent="-342900" algn="just" rtl="1">
              <a:buFont typeface="Wingdings" pitchFamily="2" charset="2"/>
              <a:buChar char="Ø"/>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حركة القفز</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Saltation </a:t>
            </a:r>
          </a:p>
          <a:p>
            <a:pPr marL="342900" lvl="0" indent="-342900" algn="just" rtl="1">
              <a:buFont typeface="Wingdings" pitchFamily="2" charset="2"/>
              <a:buChar char="Ø"/>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الزحف السطحي </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Surface Creep</a:t>
            </a:r>
          </a:p>
          <a:p>
            <a:pPr algn="just" rtl="1"/>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حركة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المواد العالقة فنادراً ما تتوفر الرياح اللازمة لرفع ذرات </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الرمال</a:t>
            </a:r>
            <a:endPar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عادة ما يتم رفع ذرات الرمال الدقيقة والغبار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الدقيق</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عادة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ما تكون الرياح المؤدية الى نقل ذرات الغبار في حركة زوابع هوائية غير محددة بخط سير معين </a:t>
            </a:r>
            <a:endPar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عادة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ما يكون لدى التيارات الصاعدة قدرة على حمل المواد العالقة إلى ارتفاع كبير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r>
              <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تنشأ </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حركة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القفز </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نتيجة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لضغط الرياح على ذرات الرمال فتنـزعها و تحركها في خطوط منتظمة وعندما تقفز هذه المواد الرملية تضغط على المواد الأخرى التي تتحرك بواسطة الزحف ومعنى ذلك ان  كل من </a:t>
            </a:r>
            <a:r>
              <a:rPr lang="ar-SA"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عمليتي القفز والزحف متلازمتان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xmlns="" val="3542943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E659580-68B4-4E55-93BE-0858249AC60F}" type="slidenum">
              <a:rPr lang="en-US" smtClean="0"/>
              <a:pPr/>
              <a:t>8</a:t>
            </a:fld>
            <a:endParaRPr lang="en-US"/>
          </a:p>
        </p:txBody>
      </p:sp>
      <p:sp>
        <p:nvSpPr>
          <p:cNvPr id="4" name="Rectangle 3"/>
          <p:cNvSpPr/>
          <p:nvPr/>
        </p:nvSpPr>
        <p:spPr>
          <a:xfrm>
            <a:off x="304800" y="457200"/>
            <a:ext cx="8001000" cy="1261884"/>
          </a:xfrm>
          <a:prstGeom prst="rect">
            <a:avLst/>
          </a:prstGeom>
        </p:spPr>
        <p:txBody>
          <a:bodyPr wrap="square">
            <a:spAutoFit/>
          </a:bodyPr>
          <a:lstStyle/>
          <a:p>
            <a:pPr algn="ctr" rtl="1"/>
            <a:r>
              <a:rPr lang="ar-SA" sz="2400" b="1" i="1" u="sng"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الارسا</a:t>
            </a:r>
            <a:r>
              <a:rPr lang="ar-SA" sz="2800" b="1" i="1" u="sng"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ب بواسطة الرياح </a:t>
            </a:r>
            <a:endParaRPr lang="ar-EG" sz="2800" b="1" i="1" u="sng"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عندما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تفقد الرياح سرعتها بالتدريج او فجائيا تبدأ في ارساب حمولتها </a:t>
            </a:r>
            <a:r>
              <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و</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عادة يحدث هذا عندما يعترض مسار الرياح اى </a:t>
            </a:r>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عائق</a:t>
            </a:r>
            <a:r>
              <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p:txBody>
      </p:sp>
      <p:sp>
        <p:nvSpPr>
          <p:cNvPr id="6" name="Rectangle 5"/>
          <p:cNvSpPr/>
          <p:nvPr/>
        </p:nvSpPr>
        <p:spPr>
          <a:xfrm>
            <a:off x="457200" y="2057400"/>
            <a:ext cx="7848600" cy="4585871"/>
          </a:xfrm>
          <a:prstGeom prst="rect">
            <a:avLst/>
          </a:prstGeom>
        </p:spPr>
        <p:txBody>
          <a:bodyPr wrap="square">
            <a:spAutoFit/>
          </a:bodyPr>
          <a:lstStyle/>
          <a:p>
            <a:pPr algn="just" rtl="1"/>
            <a:r>
              <a:rPr lang="ar-SA" sz="2800" b="1" i="1" u="sng"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الكثبان الرملية</a:t>
            </a:r>
            <a:endParaRPr lang="en-US" sz="2800" b="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endParaRPr>
          </a:p>
          <a:p>
            <a:pPr algn="just" rtl="1"/>
            <a:r>
              <a:rPr lang="ar-SA" sz="2400" b="1"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الكثبان جمع كثيب وهو عبارة عن تجمع من الرمل المفككة  على سطح الأرض فى شكل كومة ذات </a:t>
            </a:r>
            <a:r>
              <a:rPr lang="ar-SA" sz="2400" b="1" dirty="0" smtClean="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قمة</a:t>
            </a:r>
            <a:r>
              <a:rPr lang="ar-EG" sz="2400" b="1" dirty="0" smtClean="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a:t>
            </a:r>
          </a:p>
          <a:p>
            <a:pPr algn="just" rtl="1"/>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تتكون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الكثبان الرملية نتيجة عوامل التعرية وهي تفاعل الصخور الصحراوية مع درجات الحرارة القصوى وهبوب الرياح المتواصلة مما يؤدى إلى تفكيك الصخور وتفتيتها إلى حبيبات رملية مختلفة الحجم والشكل. </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تتعدد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مصادر الرمال فقد تكون صحراوية أو ساحلية أو دلتاوية . </a:t>
            </a:r>
            <a:endParaRPr lang="ar-EG" sz="2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a:p>
            <a:pPr algn="just" rtl="1"/>
            <a:r>
              <a:rPr lang="ar-EG" sz="2400" b="1" dirty="0" smtClean="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rPr>
              <a:t>تتكون </a:t>
            </a:r>
            <a:r>
              <a:rPr lang="ar-SA" sz="2400" b="1" dirty="0" smtClean="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rPr>
              <a:t>الرمال </a:t>
            </a:r>
            <a:r>
              <a:rPr lang="ar-SA" sz="2400" b="1"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rPr>
              <a:t>ذات </a:t>
            </a:r>
            <a:r>
              <a:rPr lang="ar-SA" sz="2400" b="1" dirty="0" smtClean="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rPr>
              <a:t>المنش</a:t>
            </a:r>
            <a:r>
              <a:rPr lang="ar-EG" sz="2400" b="1" dirty="0" smtClean="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rPr>
              <a:t>أ</a:t>
            </a:r>
            <a:r>
              <a:rPr lang="ar-SA" sz="2400" b="1" dirty="0" smtClean="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rPr>
              <a:t>الصحراوي </a:t>
            </a:r>
            <a:r>
              <a:rPr lang="ar-SA" sz="2400" b="1" dirty="0" smtClean="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rPr>
              <a:t>من </a:t>
            </a:r>
            <a:r>
              <a:rPr lang="ar-SA" sz="2400" b="1"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rPr>
              <a:t>حبيبات رملية مختلفة الحجم والشكل صغيرة سهلة النقل والحركة بفعل الرياح وتتميز باحتفاظها للرطوبة لمدة أطول من الرمال ذات المنشأ الساحلى</a:t>
            </a:r>
            <a:r>
              <a:rPr lang="en-US" sz="2400" b="1"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rPr>
              <a:t> . </a:t>
            </a:r>
          </a:p>
          <a:p>
            <a:pPr algn="just" rtl="1"/>
            <a:r>
              <a:rPr lang="ar-SA" sz="24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يتحكم </a:t>
            </a:r>
            <a:r>
              <a:rPr lang="ar-SA" sz="2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فى تكوين الكثبان عدد من العوامل أهمها طبوغرافية السطح واتجاه وسرعة الرياح والرطوبة الأرضية والنبات الطبيعى</a:t>
            </a:r>
            <a:endParaRPr lang="en-US" sz="2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xmlns="" val="1208399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220719" y="903533"/>
            <a:ext cx="8496944" cy="295465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0" tIns="0" rIns="0" bIns="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kumimoji="0" lang="ar-EG" sz="2400" b="1" i="0" u="none" strike="noStrike" normalizeH="0" baseline="0"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تصنيف الكثبان الرملية وفقاً للموقع الجغرافى </a:t>
            </a:r>
            <a:r>
              <a:rPr kumimoji="0" lang="en-US" sz="2400" b="1" i="0" u="none" strike="noStrike" normalizeH="0" baseline="0"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1.كثبان ساحلية</a:t>
            </a:r>
            <a:r>
              <a:rPr kumimoji="0" lang="ar-EG" sz="2400"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ه</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ى </a:t>
            </a: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الكثبان التى تنتشر على سواحل البحار والمحيطات وهى تنشأ من تجمع الرمال الشاطئية أو الصخور الساحلية القليلة التماسك. تتميز بغطاء نباتى كثيف مما يحد من قدرتها على الحركة. كما نجدها تحتوى على معادن الكوارتز والسليكا بوفرة. </a:t>
            </a:r>
            <a:endPar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lvl="0" indent="457200" algn="just" rtl="1" fontAlgn="base">
              <a:spcBef>
                <a:spcPct val="0"/>
              </a:spcBef>
              <a:spcAft>
                <a:spcPct val="0"/>
              </a:spcAft>
            </a:pPr>
            <a:r>
              <a:rPr lang="ar-EG" sz="2400" b="1" u="sng"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2.كثبان صحراوية: </a:t>
            </a:r>
            <a:r>
              <a:rPr lang="ar-EG" sz="24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ه</a:t>
            </a:r>
            <a:r>
              <a:rPr lang="ar-SA" sz="24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ى </a:t>
            </a:r>
            <a:r>
              <a:rPr lang="ar-SA" sz="2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التى تنشأ قرب المناطق التى تغطيها الأحجار الرملية أو السهول وهى توجد على هيئة سلاسل متباعدة مثل غرد أبو المحاريق شمال واحة الخارجة والداخلة، وسلسلة الفرافرة غرب</a:t>
            </a:r>
            <a:r>
              <a:rPr lang="en-US" sz="24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endParaRPr kumimoji="0" lang="en-US" sz="2400" b="1" i="0" u="none" strike="noStrike" normalizeH="0" baseline="0"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fld id="{40438969-D4AE-4934-A7E1-B5AB2B8D75EC}" type="slidenum">
              <a:rPr lang="en-US" smtClean="0"/>
              <a:pPr/>
              <a:t>9</a:t>
            </a:fld>
            <a:endParaRPr lang="en-US"/>
          </a:p>
        </p:txBody>
      </p:sp>
      <p:sp>
        <p:nvSpPr>
          <p:cNvPr id="2" name="Rectangle 1"/>
          <p:cNvSpPr/>
          <p:nvPr/>
        </p:nvSpPr>
        <p:spPr>
          <a:xfrm>
            <a:off x="3178696" y="134092"/>
            <a:ext cx="3280065" cy="584775"/>
          </a:xfrm>
          <a:prstGeom prst="rect">
            <a:avLst/>
          </a:prstGeom>
        </p:spPr>
        <p:txBody>
          <a:bodyPr wrap="none">
            <a:spAutoFit/>
          </a:bodyPr>
          <a:lstStyle/>
          <a:p>
            <a:r>
              <a:rPr lang="ar-EG" sz="32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تصنيف الكثبان الرملية </a:t>
            </a:r>
            <a:endParaRPr lang="en-US" sz="3200" dirty="0"/>
          </a:p>
        </p:txBody>
      </p:sp>
      <p:sp>
        <p:nvSpPr>
          <p:cNvPr id="6" name="Rectangle 1"/>
          <p:cNvSpPr>
            <a:spLocks noChangeArrowheads="1"/>
          </p:cNvSpPr>
          <p:nvPr/>
        </p:nvSpPr>
        <p:spPr bwMode="auto">
          <a:xfrm>
            <a:off x="220719" y="4042854"/>
            <a:ext cx="8640960" cy="2585323"/>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kumimoji="0" lang="ar-EG" sz="2400" b="1" i="0" u="sng" strike="noStrike" cap="all" normalizeH="0" baseline="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pitchFamily="34" charset="0"/>
                <a:ea typeface="Times New Roman" pitchFamily="18" charset="0"/>
                <a:cs typeface="Arial" pitchFamily="34" charset="0"/>
              </a:rPr>
              <a:t>تصنيف </a:t>
            </a:r>
            <a:r>
              <a:rPr kumimoji="0" lang="ar-EG" sz="2400" b="1" i="0" u="sng" strike="noStrike" cap="all" normalizeH="0" baseline="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pitchFamily="34" charset="0"/>
                <a:ea typeface="Times New Roman" pitchFamily="18" charset="0"/>
                <a:cs typeface="Arial" pitchFamily="34" charset="0"/>
              </a:rPr>
              <a:t>الكثبان الرملية وفقاً للتركيب المعدنى</a:t>
            </a:r>
            <a:r>
              <a:rPr kumimoji="0" lang="en-US" sz="2400" b="1" i="0" u="sng" strike="noStrike" cap="all" normalizeH="0" baseline="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pitchFamily="34" charset="0"/>
                <a:ea typeface="Times New Roman" pitchFamily="18" charset="0"/>
                <a:cs typeface="Arial" pitchFamily="34" charset="0"/>
              </a:rPr>
              <a:t> :</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يمكن تصنيف الكثبان الرملية وفقا للتركيب المعدنى لحبيبات الرمال إلى :</a:t>
            </a:r>
            <a:endParaRPr kumimoji="0" lang="en-US" sz="24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all" normalizeH="0" baseline="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pitchFamily="34" charset="0"/>
                <a:ea typeface="Times New Roman" pitchFamily="18" charset="0"/>
                <a:cs typeface="Arial" pitchFamily="34" charset="0"/>
              </a:rPr>
              <a:t>1.كثبان جيرية </a:t>
            </a:r>
            <a:r>
              <a:rPr kumimoji="0" lang="ar-EG" sz="24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وتمثل المواد الجيرية نسبة تتراوح بين 70% إلى 90% من المحتوى المعدن للحبيبات مثل الكثبان الرملية على الساحل الشمالى الغربى لمصر</a:t>
            </a:r>
            <a:endParaRPr kumimoji="0" lang="en-US" sz="24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all" normalizeH="0" baseline="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pitchFamily="34" charset="0"/>
                <a:ea typeface="Times New Roman" pitchFamily="18" charset="0"/>
                <a:cs typeface="Arial" pitchFamily="34" charset="0"/>
              </a:rPr>
              <a:t>2.كثبان كوارتزية  </a:t>
            </a:r>
            <a:r>
              <a:rPr kumimoji="0" lang="ar-EG" sz="24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وتمثلها الكثبان الرملية فى الصحارى المصرية مثل كثبان جنوب سيوة وكثبان منخفضات سيوة والداخلة والخارجة.</a:t>
            </a:r>
            <a:endParaRPr kumimoji="0" lang="en-US" sz="24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all" normalizeH="0" baseline="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pitchFamily="34" charset="0"/>
                <a:ea typeface="Times New Roman" pitchFamily="18" charset="0"/>
                <a:cs typeface="Arial" pitchFamily="34" charset="0"/>
              </a:rPr>
              <a:t>3.كثبان جبسية </a:t>
            </a:r>
            <a:r>
              <a:rPr kumimoji="0" lang="ar-EG" sz="24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وتمثلها بعض الكثبان فى المناطق الساحلية</a:t>
            </a:r>
            <a:r>
              <a:rPr kumimoji="0" lang="ar-EG" sz="24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a:t>
            </a:r>
            <a:endParaRPr kumimoji="0" lang="en-US" sz="24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Tree>
    <p:extLst>
      <p:ext uri="{BB962C8B-B14F-4D97-AF65-F5344CB8AC3E}">
        <p14:creationId xmlns:p14="http://schemas.microsoft.com/office/powerpoint/2010/main" xmlns="" val="25566486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2453</Words>
  <Application>Microsoft Office PowerPoint</Application>
  <PresentationFormat>On-screen Show (4:3)</PresentationFormat>
  <Paragraphs>232</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Dr.Azza</dc:creator>
  <cp:lastModifiedBy>adel</cp:lastModifiedBy>
  <cp:revision>41</cp:revision>
  <dcterms:created xsi:type="dcterms:W3CDTF">2020-03-27T10:16:15Z</dcterms:created>
  <dcterms:modified xsi:type="dcterms:W3CDTF">2020-03-28T21:14:01Z</dcterms:modified>
</cp:coreProperties>
</file>